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type="screen16x9"/>
  <p:notesSz cx="5143500" cy="9144000"/>
  <p:embeddedFontLst>
    <p:embeddedFont>
      <p:font typeface="BarlowCondensed-Medium" panose="02010601030101010101" pitchFamily="2" charset="-122"/>
      <p:regular r:id="rId13"/>
    </p:embeddedFont>
    <p:embeddedFont>
      <p:font typeface="OPPOSans-H" panose="02010601030101010101" pitchFamily="2" charset="-122"/>
      <p:regular r:id="rId14"/>
    </p:embeddedFont>
    <p:embeddedFont>
      <p:font typeface="OPPOSans-M" panose="02010601030101010101" pitchFamily="2" charset="-122"/>
      <p:regular r:id="rId15"/>
    </p:embeddedFont>
    <p:embeddedFont>
      <p:font typeface="OPPOSans-B" panose="02010601030101010101" pitchFamily="2" charset="-122"/>
      <p:regular r:id="rId16"/>
    </p:embeddedFont>
    <p:embeddedFont>
      <p:font typeface="OPPOSans-R" panose="02010601030101010101" pitchFamily="2" charset="-122"/>
      <p:regular r:id="rId1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  <Relationship Id="rId13" Target="fonts/font1.fntdata" Type="http://schemas.openxmlformats.org/officeDocument/2006/relationships/font"/>  <Relationship Id="rId14" Target="fonts/font2.fntdata" Type="http://schemas.openxmlformats.org/officeDocument/2006/relationships/font"/>  <Relationship Id="rId15" Target="fonts/font3.fntdata" Type="http://schemas.openxmlformats.org/officeDocument/2006/relationships/font"/>  <Relationship Id="rId16" Target="fonts/font4.fntdata" Type="http://schemas.openxmlformats.org/officeDocument/2006/relationships/font"/>  <Relationship Id="rId17" Target="fonts/font5.fntdata" Type="http://schemas.openxmlformats.org/officeDocument/2006/relationships/font"/>  <Relationship Id="rId18" Target="presProps.xml" Type="http://schemas.openxmlformats.org/officeDocument/2006/relationships/presProps"/>  <Relationship Id="rId19" Target="viewProps.xml" Type="http://schemas.openxmlformats.org/officeDocument/2006/relationships/viewProps"/>  <Relationship Id="rId20" Target="theme/theme1.xml" Type="http://schemas.openxmlformats.org/officeDocument/2006/relationships/theme"/>  <Relationship Id="rId21"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png"/><Relationship Id="rId102" Type="http://schemas.openxmlformats.org/officeDocument/2006/relationships/image" Target="../media/image9.png"/><Relationship Id="rId106" Type="http://schemas.openxmlformats.org/officeDocument/2006/relationships/image" Target="../media/image3.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14.png"/><Relationship Id="rId1003" Type="http://schemas.openxmlformats.org/officeDocument/2006/relationships/image" Target="../media/image13.png"/><Relationship Id="rId1005" Type="http://schemas.openxmlformats.org/officeDocument/2006/relationships/image" Target="../media/image16.png"/><Relationship Id="rId1009" Type="http://schemas.openxmlformats.org/officeDocument/2006/relationships/image" Target="../media/image6.png"/><Relationship Id="rId10010" Type="http://schemas.openxmlformats.org/officeDocument/2006/relationships/image" Target="../media/image7.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1" Type="http://schemas.openxmlformats.org/officeDocument/2006/relationships/image" Target="../media/image1.png"/><Relationship Id="rId1102" Type="http://schemas.openxmlformats.org/officeDocument/2006/relationships/image" Target="../media/image2.png"/><Relationship Id="rId1106" Type="http://schemas.openxmlformats.org/officeDocument/2006/relationships/image" Target="../media/image3.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12.png"/><Relationship Id="rId203" Type="http://schemas.openxmlformats.org/officeDocument/2006/relationships/image" Target="../media/image8.png"/><Relationship Id="rId205" Type="http://schemas.openxmlformats.org/officeDocument/2006/relationships/image" Target="../media/image13.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14.png"/><Relationship Id="rId304" Type="http://schemas.openxmlformats.org/officeDocument/2006/relationships/image" Target="../media/image13.png"/><Relationship Id="rId306" Type="http://schemas.openxmlformats.org/officeDocument/2006/relationships/image" Target="../media/image10.png"/><Relationship Id="rId308" Type="http://schemas.openxmlformats.org/officeDocument/2006/relationships/image" Target="../media/image17.png"/><Relationship Id="rId3011" Type="http://schemas.openxmlformats.org/officeDocument/2006/relationships/image" Target="../media/image18.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14.png"/><Relationship Id="rId405" Type="http://schemas.openxmlformats.org/officeDocument/2006/relationships/image" Target="../media/image13.png"/><Relationship Id="rId407" Type="http://schemas.openxmlformats.org/officeDocument/2006/relationships/image" Target="../media/image21.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14.png"/><Relationship Id="rId505" Type="http://schemas.openxmlformats.org/officeDocument/2006/relationships/image" Target="../media/image13.png"/><Relationship Id="rId507" Type="http://schemas.openxmlformats.org/officeDocument/2006/relationships/image" Target="../media/image11.png"/><Relationship Id="rId509" Type="http://schemas.openxmlformats.org/officeDocument/2006/relationships/image" Target="../media/image19.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14.png"/><Relationship Id="rId605" Type="http://schemas.openxmlformats.org/officeDocument/2006/relationships/image" Target="../media/image20.png"/><Relationship Id="rId607" Type="http://schemas.openxmlformats.org/officeDocument/2006/relationships/image" Target="../media/image15.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14.png"/><Relationship Id="rId703" Type="http://schemas.openxmlformats.org/officeDocument/2006/relationships/image" Target="../media/image4.png"/><Relationship Id="rId706" Type="http://schemas.openxmlformats.org/officeDocument/2006/relationships/image" Target="../media/image13.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14.png"/><Relationship Id="rId805" Type="http://schemas.openxmlformats.org/officeDocument/2006/relationships/image" Target="../media/image13.png"/><Relationship Id="rId807" Type="http://schemas.openxmlformats.org/officeDocument/2006/relationships/image" Target="../media/image5.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14.png"/><Relationship Id="rId903" Type="http://schemas.openxmlformats.org/officeDocument/2006/relationships/image" Target="../media/image13.png"/><Relationship Id="rId905" Type="http://schemas.openxmlformats.org/officeDocument/2006/relationships/image" Target="../media/image22.png"/><Relationship Id="rId909" Type="http://schemas.openxmlformats.org/officeDocument/2006/relationships/image" Target="../media/image18.png"/><Relationship Id="rId9012" Type="http://schemas.openxmlformats.org/officeDocument/2006/relationships/image" Target="../media/image18.png"/><Relationship Id="rId9015" Type="http://schemas.openxmlformats.org/officeDocument/2006/relationships/image" Target="../media/image18.png"/><Relationship Id="rId9018" Type="http://schemas.openxmlformats.org/officeDocument/2006/relationships/image" Target="../media/image18.png"/><Relationship Id="rId902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0" y="2579124"/>
            <a:ext cx="24383990" cy="8750995"/>
          </a:xfrm>
          <a:prstGeom prst="rect">
            <a:avLst/>
          </a:prstGeom>
        </p:spPr>
      </p:pic>
      <p:pic>
        <p:nvPicPr>
          <p:cNvPr id="102" name="image 102"/>
          <p:cNvPicPr>
            <a:picLocks noChangeAspect="1"/>
          </p:cNvPicPr>
          <p:nvPr/>
        </p:nvPicPr>
        <p:blipFill>
          <a:blip r:embed="rId102">
                </a:blip>
          <a:srcRect/>
          <a:stretch>
            <a:fillRect/>
          </a:stretch>
        </p:blipFill>
        <p:spPr>
          <a:xfrm rot="0" flipV="0" flipH="0">
            <a:off x="12655609" y="273635"/>
            <a:ext cx="11021183" cy="11698608"/>
          </a:xfrm>
          <a:prstGeom prst="rect">
            <a:avLst/>
          </a:prstGeom>
        </p:spPr>
      </p:pic>
      <p:sp>
        <p:nvSpPr>
          <p:cNvPr id="103" name="Object 103"/>
          <p:cNvSpPr txBox="1"/>
          <p:nvPr/>
        </p:nvSpPr>
        <p:spPr>
          <a:xfrm rot="5400000">
            <a:off x="-1131153" y="6561772"/>
            <a:ext cx="7135842" cy="1219200"/>
          </a:xfrm>
          <a:prstGeom prst="rect">
            <a:avLst/>
          </a:prstGeom>
        </p:spPr>
        <p:txBody>
          <a:bodyPr vert="horz" anchor="t" rtlCol="0" anchorCtr="0">
            <a:noAutofit/>
          </a:bodyPr>
          <a:lstStyle/>
          <a:p>
            <a:pPr algn="l">
              <a:lnSpc>
                <a:spcPct val="83333"/>
              </a:lnSpc>
            </a:pPr>
            <a:r>
              <a:rPr sz="4800" i="0" b="1" dirty="0" smtClean="0" lang="zh-CN">
                <a:solidFill>
                  <a:srgbClr val="FF5931"/>
                </a:solidFill>
                <a:latin typeface="BarlowCondensed-Medium"/>
                <a:ea typeface="BarlowCondensed-Medium"/>
              </a:rPr>
              <a:t>GAODING’s Ads Delivery </a:t>
            </a:r>
            <a:endParaRPr lang="zh-CN" altLang="en-US" sz="4800"/>
          </a:p>
          <a:p>
            <a:pPr algn="l">
              <a:lnSpc>
                <a:spcPct val="83333"/>
              </a:lnSpc>
            </a:pPr>
            <a:r>
              <a:rPr sz="4800" i="0" b="1" dirty="0" smtClean="0" lang="zh-CN">
                <a:solidFill>
                  <a:srgbClr val="FF5931"/>
                </a:solidFill>
                <a:latin typeface="BarlowCondensed-Medium"/>
                <a:ea typeface="BarlowCondensed-Medium"/>
              </a:rPr>
              <a:t>Weekly Review</a:t>
            </a:r>
            <a:endParaRPr lang="zh-CN" altLang="en-US"/>
          </a:p>
        </p:txBody>
      </p:sp>
      <p:sp>
        <p:nvSpPr>
          <p:cNvPr id="104" name="Object 104"/>
          <p:cNvSpPr txBox="1"/>
          <p:nvPr/>
        </p:nvSpPr>
        <p:spPr>
          <a:xfrm>
            <a:off x="3906122" y="3602056"/>
            <a:ext cx="10270319" cy="4267200"/>
          </a:xfrm>
          <a:prstGeom prst="rect">
            <a:avLst/>
          </a:prstGeom>
        </p:spPr>
        <p:txBody>
          <a:bodyPr vert="horz" anchor="t" rtlCol="0" anchorCtr="0">
            <a:noAutofit/>
          </a:bodyPr>
          <a:lstStyle/>
          <a:p>
            <a:pPr algn="l">
              <a:lnSpc>
                <a:spcPct val="100000"/>
              </a:lnSpc>
            </a:pPr>
            <a:r>
              <a:rPr sz="14000" i="0" b="0" dirty="0" smtClean="0" lang="zh-CN">
                <a:solidFill>
                  <a:srgbClr val="FFFFFF"/>
                </a:solidFill>
                <a:latin typeface="OPPOSans-H"/>
                <a:ea typeface="OPPOSans-H"/>
              </a:rPr>
              <a:t>广告投放</a:t>
            </a:r>
            <a:endParaRPr lang="zh-CN" altLang="en-US" sz="14000"/>
          </a:p>
          <a:p>
            <a:pPr algn="l">
              <a:lnSpc>
                <a:spcPct val="100000"/>
              </a:lnSpc>
            </a:pPr>
            <a:r>
              <a:rPr sz="14000" i="0" b="0" dirty="0" smtClean="0" lang="zh-CN">
                <a:solidFill>
                  <a:srgbClr val="FFFFFF"/>
                </a:solidFill>
                <a:latin typeface="OPPOSans-H"/>
                <a:ea typeface="OPPOSans-H"/>
              </a:rPr>
              <a:t>周度复盘</a:t>
            </a:r>
            <a:endParaRPr lang="zh-CN" altLang="en-US"/>
          </a:p>
        </p:txBody>
      </p:sp>
      <p:sp>
        <p:nvSpPr>
          <p:cNvPr id="105" name="Object 105"/>
          <p:cNvSpPr txBox="1"/>
          <p:nvPr/>
        </p:nvSpPr>
        <p:spPr>
          <a:xfrm>
            <a:off x="4076069" y="8703387"/>
            <a:ext cx="4397629" cy="546100"/>
          </a:xfrm>
          <a:prstGeom prst="rect">
            <a:avLst/>
          </a:prstGeom>
        </p:spPr>
        <p:txBody>
          <a:bodyPr vert="horz" anchor="t" rtlCol="0" anchorCtr="0">
            <a:noAutofit/>
          </a:bodyPr>
          <a:lstStyle/>
          <a:p>
            <a:pPr algn="l">
              <a:lnSpc>
                <a:spcPct val="100000"/>
              </a:lnSpc>
            </a:pPr>
            <a:r>
              <a:rPr sz="3600" i="0" b="1" dirty="0" smtClean="0" lang="zh-CN">
                <a:solidFill>
                  <a:srgbClr val="FFFFFF"/>
                </a:solidFill>
                <a:latin typeface="OPPOSans-M"/>
                <a:ea typeface="OPPOSans-M"/>
              </a:rPr>
              <a:t>汇报人：高小定</a:t>
            </a:r>
            <a:endParaRPr lang="zh-CN" altLang="en-US"/>
          </a:p>
        </p:txBody>
      </p:sp>
      <p:pic>
        <p:nvPicPr>
          <p:cNvPr id="106" name="image 106"/>
          <p:cNvPicPr>
            <a:picLocks noChangeAspect="1"/>
          </p:cNvPicPr>
          <p:nvPr/>
        </p:nvPicPr>
        <p:blipFill>
          <a:blip r:embed="rId106">
                </a:blip>
          <a:srcRect/>
          <a:stretch>
            <a:fillRect/>
          </a:stretch>
        </p:blipFill>
        <p:spPr>
          <a:xfrm rot="0" flipV="0" flipH="0">
            <a:off x="3468149" y="3806651"/>
            <a:ext cx="88099" cy="5706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2044700" y="-25400"/>
            <a:ext cx="1625600" cy="1892300"/>
          </a:xfrm>
          <a:prstGeom prst="rect">
            <a:avLst/>
          </a:prstGeom>
        </p:spPr>
      </p:pic>
      <p:sp>
        <p:nvSpPr>
          <p:cNvPr id="1002" name="Object 10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广告成本与收益统计</a:t>
            </a:r>
            <a:endParaRPr lang="zh-CN" altLang="en-US"/>
          </a:p>
        </p:txBody>
      </p:sp>
      <p:pic>
        <p:nvPicPr>
          <p:cNvPr id="1003" name="image 1003"/>
          <p:cNvPicPr>
            <a:picLocks noChangeAspect="1"/>
          </p:cNvPicPr>
          <p:nvPr/>
        </p:nvPicPr>
        <p:blipFill>
          <a:blip r:embed="rId1003">
                </a:blip>
          <a:srcRect/>
          <a:stretch>
            <a:fillRect/>
          </a:stretch>
        </p:blipFill>
        <p:spPr>
          <a:xfrm rot="0" flipV="0" flipH="0">
            <a:off x="10504268" y="10341600"/>
            <a:ext cx="1321512" cy="1538323"/>
          </a:xfrm>
          <a:prstGeom prst="rect">
            <a:avLst/>
          </a:prstGeom>
        </p:spPr>
      </p:pic>
      <p:sp>
        <p:nvSpPr>
          <p:cNvPr id="1004" name="Object 1004"/>
          <p:cNvSpPr txBox="1"/>
          <p:nvPr/>
        </p:nvSpPr>
        <p:spPr>
          <a:xfrm>
            <a:off x="10631532" y="10446076"/>
            <a:ext cx="1572127" cy="1219200"/>
          </a:xfrm>
          <a:prstGeom prst="rect">
            <a:avLst/>
          </a:prstGeom>
        </p:spPr>
        <p:txBody>
          <a:bodyPr vert="horz" anchor="t" rtlCol="0" anchorCtr="0">
            <a:noAutofit/>
          </a:bodyPr>
          <a:lstStyle/>
          <a:p>
            <a:pPr algn="l">
              <a:lnSpc>
                <a:spcPct val="125000"/>
              </a:lnSpc>
            </a:pPr>
            <a:r>
              <a:rPr sz="3210" i="0" b="1" dirty="0" smtClean="0" lang="zh-CN">
                <a:solidFill>
                  <a:srgbClr val="FFFFFF"/>
                </a:solidFill>
                <a:latin typeface="OPPOSans-B"/>
                <a:ea typeface="OPPOSans-B"/>
              </a:rPr>
              <a:t>数据</a:t>
            </a:r>
            <a:endParaRPr lang="zh-CN" altLang="en-US" sz="3210"/>
          </a:p>
          <a:p>
            <a:pPr algn="l">
              <a:lnSpc>
                <a:spcPct val="125000"/>
              </a:lnSpc>
            </a:pPr>
            <a:r>
              <a:rPr sz="3210" i="0" b="1" dirty="0" smtClean="0" lang="zh-CN">
                <a:solidFill>
                  <a:srgbClr val="FFFFFF"/>
                </a:solidFill>
                <a:latin typeface="OPPOSans-B"/>
                <a:ea typeface="OPPOSans-B"/>
              </a:rPr>
              <a:t>分析</a:t>
            </a:r>
            <a:endParaRPr lang="zh-CN" altLang="en-US"/>
          </a:p>
        </p:txBody>
      </p:sp>
      <p:pic>
        <p:nvPicPr>
          <p:cNvPr id="1005" name="image 1005"/>
          <p:cNvPicPr>
            <a:picLocks noChangeAspect="1"/>
          </p:cNvPicPr>
          <p:nvPr/>
        </p:nvPicPr>
        <p:blipFill>
          <a:blip r:embed="rId1005">
                </a:blip>
          <a:srcRect/>
          <a:stretch>
            <a:fillRect/>
          </a:stretch>
        </p:blipFill>
        <p:spPr>
          <a:xfrm rot="0" flipV="0" flipH="0">
            <a:off x="2153982" y="3050379"/>
            <a:ext cx="7680835" cy="7615241"/>
          </a:xfrm>
          <a:prstGeom prst="rect">
            <a:avLst/>
          </a:prstGeom>
        </p:spPr>
      </p:pic>
      <p:sp>
        <p:nvSpPr>
          <p:cNvPr id="1006" name="Object 1006"/>
          <p:cNvSpPr txBox="1"/>
          <p:nvPr/>
        </p:nvSpPr>
        <p:spPr>
          <a:xfrm>
            <a:off x="11949659" y="10265400"/>
            <a:ext cx="11312800" cy="1866900"/>
          </a:xfrm>
          <a:prstGeom prst="rect">
            <a:avLst/>
          </a:prstGeom>
        </p:spPr>
        <p:txBody>
          <a:bodyPr vert="horz" anchor="t" rtlCol="0" anchorCtr="0">
            <a:noAutofit/>
          </a:bodyPr>
          <a:lstStyle/>
          <a:p>
            <a:pPr algn="l">
              <a:lnSpc>
                <a:spcPct val="125000"/>
              </a:lnSpc>
            </a:pPr>
            <a:r>
              <a:rPr sz="2500" i="0" b="1" dirty="0" smtClean="0" lang="zh-CN">
                <a:solidFill>
                  <a:srgbClr val="4A4A4A"/>
                </a:solidFill>
                <a:latin typeface="OPPOSans-B"/>
                <a:ea typeface="OPPOSans-B"/>
              </a:rPr>
              <a:t>性别分析</a:t>
            </a:r>
            <a:p>
              <a:pPr algn="l">
                <a:br>
                  <a:rPr lang="en-US" altLang="zh-CN" dirty="0"/>
                </a:br>
              </a:pPr>
              <a:endParaRPr lang="zh-CN" altLang="en-US" dirty="0" sz="2500"/>
            </a:p>
            <a:endParaRPr lang="zh-CN" altLang="en-US" sz="2500"/>
          </a:p>
          <a:p>
            <a:pPr algn="l">
              <a:lnSpc>
                <a:spcPct val="125000"/>
              </a:lnSpc>
            </a:pPr>
            <a:r>
              <a:rPr sz="2500" i="0" b="0" dirty="0" smtClean="0" lang="zh-CN">
                <a:solidFill>
                  <a:srgbClr val="4A4A4A"/>
                </a:solidFill>
                <a:latin typeface="OPPOSans-M"/>
                <a:ea typeface="OPPOSans-M"/>
              </a:rPr>
              <a:t>稿定用户性别分布较均衡，其中男性占比55%略高于女性</a:t>
            </a:r>
            <a:p>
              <a:pPr algn="l">
                <a:br>
                  <a:rPr lang="en-US" altLang="zh-CN" dirty="0"/>
                </a:br>
              </a:pPr>
              <a:endParaRPr lang="zh-CN" altLang="en-US" dirty="0" sz="2500"/>
            </a:p>
            <a:endParaRPr lang="zh-CN" altLang="en-US" sz="2500"/>
          </a:p>
          <a:p>
            <a:pPr algn="l">
              <a:lnSpc>
                <a:spcPct val="125000"/>
              </a:lnSpc>
            </a:pPr>
            <a:p>
              <a:pPr algn="l">
                <a:br>
                  <a:rPr lang="en-US" altLang="zh-CN" dirty="0"/>
                </a:br>
              </a:pPr>
              <a:endParaRPr lang="zh-CN" altLang="en-US" dirty="0" sz="2500"/>
            </a:p>
            <a:r>
              <a:rPr sz="2500" i="0" b="1" dirty="0" smtClean="0" lang="zh-CN">
                <a:solidFill>
                  <a:srgbClr val="4A4A4A"/>
                </a:solidFill>
                <a:latin typeface="OPPOSans-B"/>
                <a:ea typeface="OPPOSans-B"/>
              </a:rPr>
              <a:t>年龄分析</a:t>
            </a:r>
            <a:p>
              <a:pPr algn="l">
                <a:br>
                  <a:rPr lang="en-US" altLang="zh-CN" dirty="0"/>
                </a:br>
              </a:pPr>
              <a:endParaRPr lang="zh-CN" altLang="en-US" dirty="0" sz="2500"/>
            </a:p>
            <a:endParaRPr lang="zh-CN" altLang="en-US" sz="2500"/>
          </a:p>
          <a:p>
            <a:pPr algn="l">
              <a:lnSpc>
                <a:spcPct val="125000"/>
              </a:lnSpc>
            </a:pPr>
            <a:r>
              <a:rPr sz="2500" i="0" b="0" dirty="0" smtClean="0" lang="zh-CN">
                <a:solidFill>
                  <a:srgbClr val="4A4A4A"/>
                </a:solidFill>
                <a:latin typeface="OPPOSans-M"/>
                <a:ea typeface="OPPOSans-M"/>
              </a:rPr>
              <a:t>稿定用户偏年轻化，主要集中在20~39岁，大部分用户都是职场人士的主力军</a:t>
            </a:r>
            <a:endParaRPr lang="zh-CN" altLang="en-US"/>
          </a:p>
        </p:txBody>
      </p:sp>
      <p:grpSp>
        <p:nvGrpSpPr>
          <p:cNvPr id="1008" name="组合 1008"/>
          <p:cNvGrpSpPr/>
          <p:nvPr/>
        </p:nvGrpSpPr>
        <p:grpSpPr>
          <a:xfrm>
            <a:off x="9986124" y="3485691"/>
            <a:ext cx="12742425" cy="6009387"/>
            <a:chOff x="9986124" y="3485691"/>
            <a:chExt cx="12742425" cy="6009387"/>
          </a:xfrm>
        </p:grpSpPr>
        <p:pic>
          <p:nvPicPr>
            <p:cNvPr id="1009" name="image 1009"/>
            <p:cNvPicPr>
              <a:picLocks noChangeAspect="1"/>
            </p:cNvPicPr>
            <p:nvPr/>
          </p:nvPicPr>
          <p:blipFill>
            <a:blip r:embed="rId1009">
                </a:blip>
            <a:srcRect/>
            <a:stretch>
              <a:fillRect/>
            </a:stretch>
          </p:blipFill>
          <p:spPr>
            <a:xfrm rot="0" flipV="0" flipH="0">
              <a:off x="12928559" y="4072380"/>
              <a:ext cx="3070339" cy="5422699"/>
            </a:xfrm>
            <a:prstGeom prst="rect">
              <a:avLst/>
            </a:prstGeom>
          </p:spPr>
        </p:pic>
        <p:pic>
          <p:nvPicPr>
            <p:cNvPr id="10010" name="image 10010"/>
            <p:cNvPicPr>
              <a:picLocks noChangeAspect="1"/>
            </p:cNvPicPr>
            <p:nvPr/>
          </p:nvPicPr>
          <p:blipFill>
            <a:blip r:embed="rId10010">
                </a:blip>
            <a:srcRect/>
            <a:stretch>
              <a:fillRect/>
            </a:stretch>
          </p:blipFill>
          <p:spPr>
            <a:xfrm rot="0" flipV="0" flipH="0">
              <a:off x="16544308" y="4072380"/>
              <a:ext cx="3073337" cy="5422699"/>
            </a:xfrm>
            <a:prstGeom prst="rect">
              <a:avLst/>
            </a:prstGeom>
          </p:spPr>
        </p:pic>
        <p:sp>
          <p:nvSpPr>
            <p:cNvPr id="10011" name="Object 10011"/>
            <p:cNvSpPr txBox="1"/>
            <p:nvPr/>
          </p:nvSpPr>
          <p:spPr>
            <a:xfrm>
              <a:off x="11040289" y="3409491"/>
              <a:ext cx="3575848" cy="381000"/>
            </a:xfrm>
            <a:prstGeom prst="rect">
              <a:avLst/>
            </a:prstGeom>
          </p:spPr>
          <p:txBody>
            <a:bodyPr vert="horz" anchor="t" rtlCol="0" anchorCtr="0">
              <a:noAutofit/>
            </a:bodyPr>
            <a:lstStyle/>
            <a:p>
              <a:pPr algn="l">
                <a:lnSpc>
                  <a:spcPct val="100000"/>
                </a:lnSpc>
              </a:pPr>
              <a:r>
                <a:rPr sz="2500" i="0" b="1" dirty="0" smtClean="0" lang="zh-CN">
                  <a:solidFill>
                    <a:srgbClr val="003160"/>
                  </a:solidFill>
                  <a:latin typeface="OPPOSans-B"/>
                  <a:ea typeface="OPPOSans-B"/>
                </a:rPr>
                <a:t>性别分析</a:t>
              </a:r>
              <a:endParaRPr lang="zh-CN" altLang="en-US"/>
            </a:p>
          </p:txBody>
        </p:sp>
        <p:sp>
          <p:nvSpPr>
            <p:cNvPr id="10012" name="Object 10012"/>
            <p:cNvSpPr txBox="1"/>
            <p:nvPr/>
          </p:nvSpPr>
          <p:spPr>
            <a:xfrm>
              <a:off x="14463729" y="6354860"/>
              <a:ext cx="3358450" cy="774700"/>
            </a:xfrm>
            <a:prstGeom prst="rect">
              <a:avLst/>
            </a:prstGeom>
          </p:spPr>
          <p:txBody>
            <a:bodyPr vert="horz" anchor="t" rtlCol="0" anchorCtr="0">
              <a:noAutofit/>
            </a:bodyPr>
            <a:lstStyle/>
            <a:p>
              <a:pPr algn="ctr">
                <a:lnSpc>
                  <a:spcPct val="100000"/>
                </a:lnSpc>
              </a:pPr>
              <a:r>
                <a:rPr sz="5130" i="0" b="1" dirty="0" smtClean="0" lang="zh-CN">
                  <a:solidFill>
                    <a:srgbClr val="003160"/>
                  </a:solidFill>
                  <a:latin typeface="OPPOSans-M"/>
                  <a:ea typeface="OPPOSans-M"/>
                </a:rPr>
                <a:t>vs</a:t>
              </a:r>
              <a:endParaRPr lang="zh-CN" altLang="en-US"/>
            </a:p>
          </p:txBody>
        </p:sp>
        <p:sp>
          <p:nvSpPr>
            <p:cNvPr id="10013" name="Object 10013"/>
            <p:cNvSpPr txBox="1"/>
            <p:nvPr/>
          </p:nvSpPr>
          <p:spPr>
            <a:xfrm>
              <a:off x="9986124" y="6297253"/>
              <a:ext cx="3358450" cy="774700"/>
            </a:xfrm>
            <a:prstGeom prst="rect">
              <a:avLst/>
            </a:prstGeom>
          </p:spPr>
          <p:txBody>
            <a:bodyPr vert="horz" anchor="t" rtlCol="0" anchorCtr="0">
              <a:noAutofit/>
            </a:bodyPr>
            <a:lstStyle/>
            <a:p>
              <a:pPr algn="ctr">
                <a:lnSpc>
                  <a:spcPct val="100000"/>
                </a:lnSpc>
              </a:pPr>
              <a:r>
                <a:rPr sz="5130" i="0" b="1" dirty="0" smtClean="0" lang="zh-CN">
                  <a:solidFill>
                    <a:srgbClr val="003160"/>
                  </a:solidFill>
                  <a:latin typeface="OPPOSans-H"/>
                  <a:ea typeface="OPPOSans-H"/>
                </a:rPr>
                <a:t>55%</a:t>
              </a:r>
              <a:endParaRPr lang="zh-CN" altLang="en-US"/>
            </a:p>
          </p:txBody>
        </p:sp>
        <p:sp>
          <p:nvSpPr>
            <p:cNvPr id="10014" name="Object 10014"/>
            <p:cNvSpPr txBox="1"/>
            <p:nvPr/>
          </p:nvSpPr>
          <p:spPr>
            <a:xfrm>
              <a:off x="19370100" y="6297253"/>
              <a:ext cx="3358450" cy="774700"/>
            </a:xfrm>
            <a:prstGeom prst="rect">
              <a:avLst/>
            </a:prstGeom>
          </p:spPr>
          <p:txBody>
            <a:bodyPr vert="horz" anchor="t" rtlCol="0" anchorCtr="0">
              <a:noAutofit/>
            </a:bodyPr>
            <a:lstStyle/>
            <a:p>
              <a:pPr algn="ctr">
                <a:lnSpc>
                  <a:spcPct val="100000"/>
                </a:lnSpc>
              </a:pPr>
              <a:r>
                <a:rPr sz="5130" i="0" b="1" dirty="0" smtClean="0" lang="zh-CN">
                  <a:solidFill>
                    <a:srgbClr val="003160"/>
                  </a:solidFill>
                  <a:latin typeface="OPPOSans-H"/>
                  <a:ea typeface="OPPOSans-H"/>
                </a:rPr>
                <a:t>45%</a:t>
              </a:r>
              <a:endParaRPr lang="zh-CN" altLang="en-US"/>
            </a:p>
          </p:txBody>
        </p:sp>
        <p:sp>
          <p:nvSpPr>
            <p:cNvPr id="10015" name="Object 10015"/>
            <p:cNvSpPr txBox="1"/>
            <p:nvPr/>
          </p:nvSpPr>
          <p:spPr>
            <a:xfrm>
              <a:off x="10399720" y="7134835"/>
              <a:ext cx="3358450" cy="304800"/>
            </a:xfrm>
            <a:prstGeom prst="rect">
              <a:avLst/>
            </a:prstGeom>
          </p:spPr>
          <p:txBody>
            <a:bodyPr vert="horz" anchor="t" rtlCol="0" anchorCtr="0">
              <a:noAutofit/>
            </a:bodyPr>
            <a:lstStyle/>
            <a:p>
              <a:pPr algn="ctr">
                <a:lnSpc>
                  <a:spcPct val="100000"/>
                </a:lnSpc>
              </a:pPr>
              <a:r>
                <a:rPr sz="2050" i="0" b="0" dirty="0" smtClean="0" lang="zh-CN">
                  <a:solidFill>
                    <a:srgbClr val="003160"/>
                  </a:solidFill>
                  <a:latin typeface="OPPOSans-R"/>
                  <a:ea typeface="OPPOSans-R"/>
                </a:rPr>
                <a:t>男生（BOY）</a:t>
              </a:r>
              <a:endParaRPr lang="zh-CN" altLang="en-US"/>
            </a:p>
          </p:txBody>
        </p:sp>
        <p:sp>
          <p:nvSpPr>
            <p:cNvPr id="10016" name="Object 10016"/>
            <p:cNvSpPr txBox="1"/>
            <p:nvPr/>
          </p:nvSpPr>
          <p:spPr>
            <a:xfrm>
              <a:off x="19370100" y="7134835"/>
              <a:ext cx="3358450" cy="304800"/>
            </a:xfrm>
            <a:prstGeom prst="rect">
              <a:avLst/>
            </a:prstGeom>
          </p:spPr>
          <p:txBody>
            <a:bodyPr vert="horz" anchor="t" rtlCol="0" anchorCtr="0">
              <a:noAutofit/>
            </a:bodyPr>
            <a:lstStyle/>
            <a:p>
              <a:pPr algn="ctr">
                <a:lnSpc>
                  <a:spcPct val="100000"/>
                </a:lnSpc>
              </a:pPr>
              <a:r>
                <a:rPr sz="2050" i="0" b="0" dirty="0" smtClean="0" lang="zh-CN">
                  <a:solidFill>
                    <a:srgbClr val="003160"/>
                  </a:solidFill>
                  <a:latin typeface="OPPOSans-R"/>
                  <a:ea typeface="OPPOSans-R"/>
                </a:rPr>
                <a:t>女生（GIRL）</a:t>
              </a: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1101" name="image 1101"/>
          <p:cNvPicPr>
            <a:picLocks noChangeAspect="1"/>
          </p:cNvPicPr>
          <p:nvPr/>
        </p:nvPicPr>
        <p:blipFill>
          <a:blip r:embed="rId1101">
                </a:blip>
          <a:srcRect/>
          <a:stretch>
            <a:fillRect/>
          </a:stretch>
        </p:blipFill>
        <p:spPr>
          <a:xfrm rot="0" flipV="0" flipH="0">
            <a:off x="0" y="2579124"/>
            <a:ext cx="24383990" cy="8750995"/>
          </a:xfrm>
          <a:prstGeom prst="rect">
            <a:avLst/>
          </a:prstGeom>
        </p:spPr>
      </p:pic>
      <p:pic>
        <p:nvPicPr>
          <p:cNvPr id="1102" name="image 1102"/>
          <p:cNvPicPr>
            <a:picLocks noChangeAspect="1"/>
          </p:cNvPicPr>
          <p:nvPr/>
        </p:nvPicPr>
        <p:blipFill>
          <a:blip r:embed="rId1102">
                </a:blip>
          <a:srcRect/>
          <a:stretch>
            <a:fillRect/>
          </a:stretch>
        </p:blipFill>
        <p:spPr>
          <a:xfrm rot="0" flipV="0" flipH="0">
            <a:off x="13270970" y="2239710"/>
            <a:ext cx="9069003" cy="9626436"/>
          </a:xfrm>
          <a:prstGeom prst="rect">
            <a:avLst/>
          </a:prstGeom>
        </p:spPr>
      </p:pic>
      <p:sp>
        <p:nvSpPr>
          <p:cNvPr id="1103" name="Object 1103"/>
          <p:cNvSpPr txBox="1"/>
          <p:nvPr/>
        </p:nvSpPr>
        <p:spPr>
          <a:xfrm rot="5400000">
            <a:off x="-1131153" y="6986159"/>
            <a:ext cx="7135842" cy="609600"/>
          </a:xfrm>
          <a:prstGeom prst="rect">
            <a:avLst/>
          </a:prstGeom>
        </p:spPr>
        <p:txBody>
          <a:bodyPr vert="horz" anchor="t" rtlCol="0" anchorCtr="0">
            <a:noAutofit/>
          </a:bodyPr>
          <a:lstStyle/>
          <a:p>
            <a:pPr algn="l">
              <a:lnSpc>
                <a:spcPct val="83333"/>
              </a:lnSpc>
            </a:pPr>
            <a:r>
              <a:rPr sz="4800" i="0" b="0" dirty="0" smtClean="0" lang="zh-CN">
                <a:solidFill>
                  <a:srgbClr val="FF5931"/>
                </a:solidFill>
                <a:latin typeface="BarlowCondensed-Medium"/>
                <a:ea typeface="BarlowCondensed-Medium"/>
              </a:rPr>
              <a:t>THANKS FOR WATCHING</a:t>
            </a:r>
            <a:endParaRPr lang="zh-CN" altLang="en-US"/>
          </a:p>
        </p:txBody>
      </p:sp>
      <p:sp>
        <p:nvSpPr>
          <p:cNvPr id="1104" name="Object 1104"/>
          <p:cNvSpPr txBox="1"/>
          <p:nvPr/>
        </p:nvSpPr>
        <p:spPr>
          <a:xfrm>
            <a:off x="3906122" y="3602056"/>
            <a:ext cx="10270319" cy="4267200"/>
          </a:xfrm>
          <a:prstGeom prst="rect">
            <a:avLst/>
          </a:prstGeom>
        </p:spPr>
        <p:txBody>
          <a:bodyPr vert="horz" anchor="t" rtlCol="0" anchorCtr="0">
            <a:noAutofit/>
          </a:bodyPr>
          <a:lstStyle/>
          <a:p>
            <a:pPr algn="l">
              <a:lnSpc>
                <a:spcPct val="100000"/>
              </a:lnSpc>
            </a:pPr>
            <a:r>
              <a:rPr sz="14000" i="0" b="0" dirty="0" smtClean="0" lang="zh-CN">
                <a:solidFill>
                  <a:srgbClr val="FFFFFF"/>
                </a:solidFill>
                <a:latin typeface="OPPOSans-H"/>
                <a:ea typeface="OPPOSans-H"/>
              </a:rPr>
              <a:t>感谢</a:t>
            </a:r>
            <a:endParaRPr lang="zh-CN" altLang="en-US" sz="14000"/>
          </a:p>
          <a:p>
            <a:pPr algn="l">
              <a:lnSpc>
                <a:spcPct val="100000"/>
              </a:lnSpc>
            </a:pPr>
            <a:r>
              <a:rPr sz="14000" i="0" b="0" dirty="0" smtClean="0" lang="zh-CN">
                <a:solidFill>
                  <a:srgbClr val="FFFFFF"/>
                </a:solidFill>
                <a:latin typeface="OPPOSans-H"/>
                <a:ea typeface="OPPOSans-H"/>
              </a:rPr>
              <a:t>您的观看</a:t>
            </a:r>
            <a:endParaRPr lang="zh-CN" altLang="en-US"/>
          </a:p>
        </p:txBody>
      </p:sp>
      <p:sp>
        <p:nvSpPr>
          <p:cNvPr id="1105" name="Object 1105"/>
          <p:cNvSpPr txBox="1"/>
          <p:nvPr/>
        </p:nvSpPr>
        <p:spPr>
          <a:xfrm>
            <a:off x="4076069" y="8703387"/>
            <a:ext cx="4397629" cy="546100"/>
          </a:xfrm>
          <a:prstGeom prst="rect">
            <a:avLst/>
          </a:prstGeom>
        </p:spPr>
        <p:txBody>
          <a:bodyPr vert="horz" anchor="t" rtlCol="0" anchorCtr="0">
            <a:noAutofit/>
          </a:bodyPr>
          <a:lstStyle/>
          <a:p>
            <a:pPr algn="l">
              <a:lnSpc>
                <a:spcPct val="100000"/>
              </a:lnSpc>
            </a:pPr>
            <a:r>
              <a:rPr sz="3600" i="0" b="1" dirty="0" smtClean="0" lang="zh-CN">
                <a:solidFill>
                  <a:srgbClr val="FFFFFF"/>
                </a:solidFill>
                <a:latin typeface="OPPOSans-M"/>
                <a:ea typeface="OPPOSans-M"/>
              </a:rPr>
              <a:t>汇报人：高小定</a:t>
            </a:r>
            <a:endParaRPr lang="zh-CN" altLang="en-US"/>
          </a:p>
        </p:txBody>
      </p:sp>
      <p:pic>
        <p:nvPicPr>
          <p:cNvPr id="1106" name="image 1106"/>
          <p:cNvPicPr>
            <a:picLocks noChangeAspect="1"/>
          </p:cNvPicPr>
          <p:nvPr/>
        </p:nvPicPr>
        <p:blipFill>
          <a:blip r:embed="rId1106">
                </a:blip>
          <a:srcRect/>
          <a:stretch>
            <a:fillRect/>
          </a:stretch>
        </p:blipFill>
        <p:spPr>
          <a:xfrm rot="0" flipV="0" flipH="0">
            <a:off x="3468149" y="3806651"/>
            <a:ext cx="88099" cy="5706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2044700" y="-25400"/>
            <a:ext cx="1625600" cy="2183575"/>
          </a:xfrm>
          <a:prstGeom prst="rect">
            <a:avLst/>
          </a:prstGeom>
        </p:spPr>
      </p:pic>
      <p:sp>
        <p:nvSpPr>
          <p:cNvPr id="202" name="Object 2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广告曝光浏览与点击</a:t>
            </a:r>
            <a:endParaRPr lang="zh-CN" altLang="en-US"/>
          </a:p>
        </p:txBody>
      </p:sp>
      <p:pic>
        <p:nvPicPr>
          <p:cNvPr id="203" name="image 203"/>
          <p:cNvPicPr>
            <a:picLocks noChangeAspect="1"/>
          </p:cNvPicPr>
          <p:nvPr/>
        </p:nvPicPr>
        <p:blipFill>
          <a:blip r:embed="rId203">
                </a:blip>
          <a:srcRect/>
          <a:stretch>
            <a:fillRect/>
          </a:stretch>
        </p:blipFill>
        <p:spPr>
          <a:xfrm rot="0" flipV="0" flipH="0">
            <a:off x="2044700" y="3286365"/>
            <a:ext cx="12597327" cy="8510094"/>
          </a:xfrm>
          <a:prstGeom prst="rect">
            <a:avLst/>
          </a:prstGeom>
        </p:spPr>
      </p:pic>
      <p:sp>
        <p:nvSpPr>
          <p:cNvPr id="204" name="Object 204"/>
          <p:cNvSpPr txBox="1"/>
          <p:nvPr/>
        </p:nvSpPr>
        <p:spPr>
          <a:xfrm>
            <a:off x="15564773" y="8432969"/>
            <a:ext cx="7017785" cy="1130300"/>
          </a:xfrm>
          <a:prstGeom prst="rect">
            <a:avLst/>
          </a:prstGeom>
        </p:spPr>
        <p:txBody>
          <a:bodyPr vert="horz" anchor="t" rtlCol="0" anchorCtr="0">
            <a:noAutofit/>
          </a:bodyPr>
          <a:lstStyle/>
          <a:p>
            <a:pPr algn="l">
              <a:lnSpc>
                <a:spcPct val="125000"/>
              </a:lnSpc>
            </a:pPr>
            <a:r>
              <a:rPr sz="3000" i="0" b="0" dirty="0" smtClean="0" lang="zh-CN">
                <a:solidFill>
                  <a:srgbClr val="4A4A4A"/>
                </a:solidFill>
                <a:latin typeface="OPPOSans-M"/>
                <a:ea typeface="OPPOSans-M"/>
              </a:rPr>
              <a:t>曝光量与浏览量和点击率的趋势基本相同说明投放越多浏览与点击会越大</a:t>
            </a:r>
            <a:endParaRPr lang="zh-CN" altLang="en-US"/>
          </a:p>
        </p:txBody>
      </p:sp>
      <p:pic>
        <p:nvPicPr>
          <p:cNvPr id="205" name="image 205"/>
          <p:cNvPicPr>
            <a:picLocks noChangeAspect="1"/>
          </p:cNvPicPr>
          <p:nvPr/>
        </p:nvPicPr>
        <p:blipFill>
          <a:blip r:embed="rId205">
                </a:blip>
          <a:srcRect/>
          <a:stretch>
            <a:fillRect/>
          </a:stretch>
        </p:blipFill>
        <p:spPr>
          <a:xfrm rot="0" flipV="0" flipH="0">
            <a:off x="15666373" y="5960273"/>
            <a:ext cx="1321512" cy="1538323"/>
          </a:xfrm>
          <a:prstGeom prst="rect">
            <a:avLst/>
          </a:prstGeom>
        </p:spPr>
      </p:pic>
      <p:sp>
        <p:nvSpPr>
          <p:cNvPr id="206" name="Object 206"/>
          <p:cNvSpPr txBox="1"/>
          <p:nvPr/>
        </p:nvSpPr>
        <p:spPr>
          <a:xfrm>
            <a:off x="15793637" y="6064749"/>
            <a:ext cx="1572127" cy="1219200"/>
          </a:xfrm>
          <a:prstGeom prst="rect">
            <a:avLst/>
          </a:prstGeom>
        </p:spPr>
        <p:txBody>
          <a:bodyPr vert="horz" anchor="t" rtlCol="0" anchorCtr="0">
            <a:noAutofit/>
          </a:bodyPr>
          <a:lstStyle/>
          <a:p>
            <a:pPr algn="l">
              <a:lnSpc>
                <a:spcPct val="125000"/>
              </a:lnSpc>
            </a:pPr>
            <a:r>
              <a:rPr sz="3210" i="0" b="1" dirty="0" smtClean="0" lang="zh-CN">
                <a:solidFill>
                  <a:srgbClr val="FFFFFF"/>
                </a:solidFill>
                <a:latin typeface="OPPOSans-B"/>
                <a:ea typeface="OPPOSans-B"/>
              </a:rPr>
              <a:t>数据</a:t>
            </a:r>
            <a:endParaRPr lang="zh-CN" altLang="en-US" sz="3210"/>
          </a:p>
          <a:p>
            <a:pPr algn="l">
              <a:lnSpc>
                <a:spcPct val="125000"/>
              </a:lnSpc>
            </a:pPr>
            <a:r>
              <a:rPr sz="3210" i="0" b="1" dirty="0" smtClean="0" lang="zh-CN">
                <a:solidFill>
                  <a:srgbClr val="FFFFFF"/>
                </a:solidFill>
                <a:latin typeface="OPPOSans-B"/>
                <a:ea typeface="OPPOSans-B"/>
              </a:rPr>
              <a:t>分析</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2044700" y="-25400"/>
            <a:ext cx="1625600" cy="1892300"/>
          </a:xfrm>
          <a:prstGeom prst="rect">
            <a:avLst/>
          </a:prstGeom>
        </p:spPr>
      </p:pic>
      <p:sp>
        <p:nvSpPr>
          <p:cNvPr id="302" name="Object 3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广告曝光浏览与点击</a:t>
            </a:r>
            <a:endParaRPr lang="zh-CN" altLang="en-US"/>
          </a:p>
        </p:txBody>
      </p:sp>
      <p:sp>
        <p:nvSpPr>
          <p:cNvPr id="303" name="Object 303"/>
          <p:cNvSpPr txBox="1"/>
          <p:nvPr/>
        </p:nvSpPr>
        <p:spPr>
          <a:xfrm>
            <a:off x="15783290" y="7541727"/>
            <a:ext cx="7230747" cy="1130300"/>
          </a:xfrm>
          <a:prstGeom prst="rect">
            <a:avLst/>
          </a:prstGeom>
        </p:spPr>
        <p:txBody>
          <a:bodyPr vert="horz" anchor="t" rtlCol="0" anchorCtr="0">
            <a:noAutofit/>
          </a:bodyPr>
          <a:lstStyle/>
          <a:p>
            <a:pPr algn="l">
              <a:lnSpc>
                <a:spcPct val="125000"/>
              </a:lnSpc>
            </a:pPr>
            <a:r>
              <a:rPr sz="3000" i="0" b="0" dirty="0" smtClean="0" lang="zh-CN">
                <a:solidFill>
                  <a:srgbClr val="4A4A4A"/>
                </a:solidFill>
                <a:latin typeface="OPPOSans-M"/>
                <a:ea typeface="OPPOSans-M"/>
              </a:rPr>
              <a:t>曝光量与浏览量和点击率的趋势基本相同，说明投放越多浏览与点击会越大</a:t>
            </a:r>
            <a:endParaRPr lang="zh-CN" altLang="en-US"/>
          </a:p>
        </p:txBody>
      </p:sp>
      <p:pic>
        <p:nvPicPr>
          <p:cNvPr id="304" name="image 304"/>
          <p:cNvPicPr>
            <a:picLocks noChangeAspect="1"/>
          </p:cNvPicPr>
          <p:nvPr/>
        </p:nvPicPr>
        <p:blipFill>
          <a:blip r:embed="rId304">
                </a:blip>
          <a:srcRect/>
          <a:stretch>
            <a:fillRect/>
          </a:stretch>
        </p:blipFill>
        <p:spPr>
          <a:xfrm rot="0" flipV="0" flipH="0">
            <a:off x="15884890" y="5581946"/>
            <a:ext cx="1321512" cy="1538323"/>
          </a:xfrm>
          <a:prstGeom prst="rect">
            <a:avLst/>
          </a:prstGeom>
        </p:spPr>
      </p:pic>
      <p:sp>
        <p:nvSpPr>
          <p:cNvPr id="305" name="Object 305"/>
          <p:cNvSpPr txBox="1"/>
          <p:nvPr/>
        </p:nvSpPr>
        <p:spPr>
          <a:xfrm>
            <a:off x="16012154" y="5686421"/>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pic>
        <p:nvPicPr>
          <p:cNvPr id="306" name="image 306"/>
          <p:cNvPicPr>
            <a:picLocks noChangeAspect="1"/>
          </p:cNvPicPr>
          <p:nvPr/>
        </p:nvPicPr>
        <p:blipFill>
          <a:blip r:embed="rId306">
                </a:blip>
          <a:srcRect/>
          <a:stretch>
            <a:fillRect/>
          </a:stretch>
        </p:blipFill>
        <p:spPr>
          <a:xfrm rot="0" flipV="0" flipH="0">
            <a:off x="2044700" y="3385251"/>
            <a:ext cx="12824673" cy="8984803"/>
          </a:xfrm>
          <a:prstGeom prst="rect">
            <a:avLst/>
          </a:prstGeom>
        </p:spPr>
      </p:pic>
      <p:grpSp>
        <p:nvGrpSpPr>
          <p:cNvPr id="307" name="组合 307"/>
          <p:cNvGrpSpPr/>
          <p:nvPr/>
        </p:nvGrpSpPr>
        <p:grpSpPr>
          <a:xfrm>
            <a:off x="12171358" y="3583633"/>
            <a:ext cx="1270000" cy="838200"/>
            <a:chOff x="12171358" y="3583633"/>
            <a:chExt cx="1270000" cy="838200"/>
          </a:xfrm>
        </p:grpSpPr>
        <p:pic>
          <p:nvPicPr>
            <p:cNvPr id="308" name="image 308"/>
            <p:cNvPicPr>
              <a:picLocks noChangeAspect="1"/>
            </p:cNvPicPr>
            <p:nvPr/>
          </p:nvPicPr>
          <p:blipFill>
            <a:blip r:embed="rId308">
                </a:blip>
            <a:srcRect/>
            <a:stretch>
              <a:fillRect/>
            </a:stretch>
          </p:blipFill>
          <p:spPr>
            <a:xfrm rot="0" flipV="0" flipH="0">
              <a:off x="12171358" y="3583633"/>
              <a:ext cx="1193800" cy="838200"/>
            </a:xfrm>
            <a:prstGeom prst="rect">
              <a:avLst/>
            </a:prstGeom>
          </p:spPr>
        </p:pic>
        <p:sp>
          <p:nvSpPr>
            <p:cNvPr id="309" name="Object 309"/>
            <p:cNvSpPr txBox="1"/>
            <p:nvPr/>
          </p:nvSpPr>
          <p:spPr>
            <a:xfrm>
              <a:off x="12463458" y="3703013"/>
              <a:ext cx="1130300" cy="381000"/>
            </a:xfrm>
            <a:prstGeom prst="rect">
              <a:avLst/>
            </a:prstGeom>
          </p:spPr>
          <p:txBody>
            <a:bodyPr vert="horz" anchor="t" rtlCol="0" anchorCtr="0">
              <a:noAutofit/>
            </a:bodyPr>
            <a:lstStyle/>
            <a:p>
              <a:pPr algn="l">
                <a:lnSpc>
                  <a:spcPct val="100000"/>
                </a:lnSpc>
              </a:pPr>
              <a:r>
                <a:rPr sz="2500" i="0" b="1" dirty="0" smtClean="0" lang="zh-CN">
                  <a:solidFill>
                    <a:srgbClr val="FEFCFC"/>
                  </a:solidFill>
                  <a:latin typeface="OPPOSans-B"/>
                  <a:ea typeface="OPPOSans-B"/>
                </a:rPr>
                <a:t>60</a:t>
              </a:r>
              <a:endParaRPr lang="zh-CN" altLang="en-US"/>
            </a:p>
          </p:txBody>
        </p:sp>
      </p:grpSp>
      <p:grpSp>
        <p:nvGrpSpPr>
          <p:cNvPr id="3010" name="组合 3010"/>
          <p:cNvGrpSpPr/>
          <p:nvPr/>
        </p:nvGrpSpPr>
        <p:grpSpPr>
          <a:xfrm>
            <a:off x="9272879" y="3583633"/>
            <a:ext cx="1257300" cy="838200"/>
            <a:chOff x="9272879" y="3583633"/>
            <a:chExt cx="1257300" cy="838200"/>
          </a:xfrm>
        </p:grpSpPr>
        <p:pic>
          <p:nvPicPr>
            <p:cNvPr id="3011" name="image 3011"/>
            <p:cNvPicPr>
              <a:picLocks noChangeAspect="1"/>
            </p:cNvPicPr>
            <p:nvPr/>
          </p:nvPicPr>
          <p:blipFill>
            <a:blip r:embed="rId3011">
                </a:blip>
            <a:srcRect/>
            <a:stretch>
              <a:fillRect/>
            </a:stretch>
          </p:blipFill>
          <p:spPr>
            <a:xfrm rot="0" flipV="0" flipH="0">
              <a:off x="9272879" y="3583633"/>
              <a:ext cx="1193800" cy="838200"/>
            </a:xfrm>
            <a:prstGeom prst="rect">
              <a:avLst/>
            </a:prstGeom>
          </p:spPr>
        </p:pic>
        <p:sp>
          <p:nvSpPr>
            <p:cNvPr id="3012" name="Object 3012"/>
            <p:cNvSpPr txBox="1"/>
            <p:nvPr/>
          </p:nvSpPr>
          <p:spPr>
            <a:xfrm>
              <a:off x="9552279" y="3703013"/>
              <a:ext cx="1130300" cy="381000"/>
            </a:xfrm>
            <a:prstGeom prst="rect">
              <a:avLst/>
            </a:prstGeom>
          </p:spPr>
          <p:txBody>
            <a:bodyPr vert="horz" anchor="t" rtlCol="0" anchorCtr="0">
              <a:noAutofit/>
            </a:bodyPr>
            <a:lstStyle/>
            <a:p>
              <a:pPr algn="l">
                <a:lnSpc>
                  <a:spcPct val="100000"/>
                </a:lnSpc>
              </a:pPr>
              <a:r>
                <a:rPr sz="2500" i="0" b="1" dirty="0" smtClean="0" lang="zh-CN">
                  <a:solidFill>
                    <a:srgbClr val="FEFCFC"/>
                  </a:solidFill>
                  <a:latin typeface="OPPOSans-B"/>
                  <a:ea typeface="OPPOSans-B"/>
                </a:rPr>
                <a:t>65</a:t>
              </a: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a:stretch>
            <a:fillRect/>
          </a:stretch>
        </p:blipFill>
        <p:spPr>
          <a:xfrm rot="0" flipV="0" flipH="0">
            <a:off x="2044700" y="-25400"/>
            <a:ext cx="1625600" cy="1892300"/>
          </a:xfrm>
          <a:prstGeom prst="rect">
            <a:avLst/>
          </a:prstGeom>
        </p:spPr>
      </p:pic>
      <p:sp>
        <p:nvSpPr>
          <p:cNvPr id="402" name="Object 4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广告投放点击量分析</a:t>
            </a:r>
            <a:endParaRPr lang="zh-CN" altLang="en-US"/>
          </a:p>
        </p:txBody>
      </p:sp>
      <p:sp>
        <p:nvSpPr>
          <p:cNvPr id="403" name="Object 403"/>
          <p:cNvSpPr txBox="1"/>
          <p:nvPr/>
        </p:nvSpPr>
        <p:spPr>
          <a:xfrm>
            <a:off x="3828663" y="11069528"/>
            <a:ext cx="12593000" cy="1130300"/>
          </a:xfrm>
          <a:prstGeom prst="rect">
            <a:avLst/>
          </a:prstGeom>
        </p:spPr>
        <p:txBody>
          <a:bodyPr vert="horz" anchor="t" rtlCol="0" anchorCtr="0">
            <a:noAutofit/>
          </a:bodyPr>
          <a:lstStyle/>
          <a:p>
            <a:pPr algn="l">
              <a:lnSpc>
                <a:spcPct val="125000"/>
              </a:lnSpc>
            </a:pPr>
            <a:r>
              <a:rPr sz="3000" i="0" b="1" dirty="0" smtClean="0" lang="zh-CN">
                <a:solidFill>
                  <a:srgbClr val="4A4A4A"/>
                </a:solidFill>
                <a:latin typeface="OPPOSans-B"/>
                <a:ea typeface="OPPOSans-B"/>
              </a:rPr>
              <a:t>高峰 1</a:t>
            </a:r>
            <a:p>
              <a:pPr algn="l">
                <a:br>
                  <a:rPr lang="en-US" altLang="zh-CN" dirty="0"/>
                </a:br>
              </a:pPr>
              <a:endParaRPr lang="zh-CN" altLang="en-US" dirty="0" sz="3000"/>
            </a:p>
            <a:endParaRPr lang="zh-CN" altLang="en-US" sz="3000"/>
          </a:p>
          <a:p>
            <a:pPr algn="l">
              <a:lnSpc>
                <a:spcPct val="125000"/>
              </a:lnSpc>
            </a:pPr>
            <a:r>
              <a:rPr sz="3000" i="0" b="0" dirty="0" smtClean="0" lang="zh-CN">
                <a:solidFill>
                  <a:srgbClr val="4A4A4A"/>
                </a:solidFill>
                <a:latin typeface="OPPOSans-M"/>
                <a:ea typeface="OPPOSans-M"/>
              </a:rPr>
              <a:t>点击量的高峰在每日上午12点，晚上6点</a:t>
            </a:r>
            <a:endParaRPr lang="zh-CN" altLang="en-US"/>
          </a:p>
        </p:txBody>
      </p:sp>
      <p:pic>
        <p:nvPicPr>
          <p:cNvPr id="405" name="image 405"/>
          <p:cNvPicPr>
            <a:picLocks noChangeAspect="1"/>
          </p:cNvPicPr>
          <p:nvPr/>
        </p:nvPicPr>
        <p:blipFill>
          <a:blip r:embed="rId405">
                </a:blip>
          <a:srcRect/>
          <a:stretch>
            <a:fillRect/>
          </a:stretch>
        </p:blipFill>
        <p:spPr>
          <a:xfrm rot="0" flipV="0" flipH="0">
            <a:off x="2044700" y="10876152"/>
            <a:ext cx="1321512" cy="1538323"/>
          </a:xfrm>
          <a:prstGeom prst="rect">
            <a:avLst/>
          </a:prstGeom>
        </p:spPr>
      </p:pic>
      <p:sp>
        <p:nvSpPr>
          <p:cNvPr id="406" name="Object 406"/>
          <p:cNvSpPr txBox="1"/>
          <p:nvPr/>
        </p:nvSpPr>
        <p:spPr>
          <a:xfrm>
            <a:off x="2171964" y="10980628"/>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pic>
        <p:nvPicPr>
          <p:cNvPr id="407" name="image 407"/>
          <p:cNvPicPr>
            <a:picLocks noChangeAspect="1"/>
          </p:cNvPicPr>
          <p:nvPr/>
        </p:nvPicPr>
        <p:blipFill>
          <a:blip r:embed="rId407">
                </a:blip>
          <a:srcRect/>
          <a:stretch>
            <a:fillRect/>
          </a:stretch>
        </p:blipFill>
        <p:spPr>
          <a:xfrm rot="0" flipV="0" flipH="0">
            <a:off x="2044700" y="2839843"/>
            <a:ext cx="19764326" cy="80363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501" name="image 501"/>
          <p:cNvPicPr>
            <a:picLocks noChangeAspect="1"/>
          </p:cNvPicPr>
          <p:nvPr/>
        </p:nvPicPr>
        <p:blipFill>
          <a:blip r:embed="rId501">
                </a:blip>
          <a:srcRect/>
          <a:stretch>
            <a:fillRect/>
          </a:stretch>
        </p:blipFill>
        <p:spPr>
          <a:xfrm rot="0" flipV="0" flipH="0">
            <a:off x="2044700" y="-25400"/>
            <a:ext cx="1625600" cy="1892300"/>
          </a:xfrm>
          <a:prstGeom prst="rect">
            <a:avLst/>
          </a:prstGeom>
        </p:spPr>
      </p:pic>
      <p:sp>
        <p:nvSpPr>
          <p:cNvPr id="502" name="Object 5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广告投放点击量分析</a:t>
            </a:r>
            <a:endParaRPr lang="zh-CN" altLang="en-US"/>
          </a:p>
        </p:txBody>
      </p:sp>
      <p:sp>
        <p:nvSpPr>
          <p:cNvPr id="503" name="Object 503"/>
          <p:cNvSpPr txBox="1"/>
          <p:nvPr/>
        </p:nvSpPr>
        <p:spPr>
          <a:xfrm>
            <a:off x="16057365" y="6339445"/>
            <a:ext cx="6772181" cy="1130300"/>
          </a:xfrm>
          <a:prstGeom prst="rect">
            <a:avLst/>
          </a:prstGeom>
        </p:spPr>
        <p:txBody>
          <a:bodyPr vert="horz" anchor="t" rtlCol="0" anchorCtr="0">
            <a:noAutofit/>
          </a:bodyPr>
          <a:lstStyle/>
          <a:p>
            <a:pPr algn="l">
              <a:lnSpc>
                <a:spcPct val="125000"/>
              </a:lnSpc>
            </a:pPr>
            <a:r>
              <a:rPr sz="3000" i="0" b="1" dirty="0" smtClean="0" lang="zh-CN">
                <a:solidFill>
                  <a:srgbClr val="4A4A4A"/>
                </a:solidFill>
                <a:latin typeface="OPPOSans-B"/>
                <a:ea typeface="OPPOSans-B"/>
              </a:rPr>
              <a:t>高峰 2</a:t>
            </a:r>
            <a:p>
              <a:pPr algn="l">
                <a:br>
                  <a:rPr lang="en-US" altLang="zh-CN" dirty="0"/>
                </a:br>
              </a:pPr>
              <a:endParaRPr lang="zh-CN" altLang="en-US" dirty="0" sz="3000"/>
            </a:p>
            <a:endParaRPr lang="zh-CN" altLang="en-US" sz="3000"/>
          </a:p>
          <a:p>
            <a:pPr algn="l">
              <a:lnSpc>
                <a:spcPct val="125000"/>
              </a:lnSpc>
            </a:pPr>
            <a:r>
              <a:rPr sz="3000" i="0" b="0" dirty="0" smtClean="0" lang="zh-CN">
                <a:solidFill>
                  <a:srgbClr val="4A4A4A"/>
                </a:solidFill>
                <a:latin typeface="OPPOSans-M"/>
                <a:ea typeface="OPPOSans-M"/>
              </a:rPr>
              <a:t>一周内的高峰在周末时段</a:t>
            </a:r>
            <a:endParaRPr lang="zh-CN" altLang="en-US"/>
          </a:p>
        </p:txBody>
      </p:sp>
      <p:pic>
        <p:nvPicPr>
          <p:cNvPr id="505" name="image 505"/>
          <p:cNvPicPr>
            <a:picLocks noChangeAspect="1"/>
          </p:cNvPicPr>
          <p:nvPr/>
        </p:nvPicPr>
        <p:blipFill>
          <a:blip r:embed="rId505">
                </a:blip>
          <a:srcRect/>
          <a:stretch>
            <a:fillRect/>
          </a:stretch>
        </p:blipFill>
        <p:spPr>
          <a:xfrm rot="0" flipV="0" flipH="0">
            <a:off x="16158965" y="4267599"/>
            <a:ext cx="1321512" cy="1538323"/>
          </a:xfrm>
          <a:prstGeom prst="rect">
            <a:avLst/>
          </a:prstGeom>
        </p:spPr>
      </p:pic>
      <p:sp>
        <p:nvSpPr>
          <p:cNvPr id="506" name="Object 506"/>
          <p:cNvSpPr txBox="1"/>
          <p:nvPr/>
        </p:nvSpPr>
        <p:spPr>
          <a:xfrm>
            <a:off x="16286229" y="4372075"/>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pic>
        <p:nvPicPr>
          <p:cNvPr id="507" name="image 507"/>
          <p:cNvPicPr>
            <a:picLocks noChangeAspect="1"/>
          </p:cNvPicPr>
          <p:nvPr/>
        </p:nvPicPr>
        <p:blipFill>
          <a:blip r:embed="rId507">
                </a:blip>
          <a:srcRect/>
          <a:stretch>
            <a:fillRect/>
          </a:stretch>
        </p:blipFill>
        <p:spPr>
          <a:xfrm rot="0" flipV="0" flipH="0">
            <a:off x="2044699" y="3132630"/>
            <a:ext cx="13138107" cy="8602501"/>
          </a:xfrm>
          <a:prstGeom prst="rect">
            <a:avLst/>
          </a:prstGeom>
        </p:spPr>
      </p:pic>
      <p:sp>
        <p:nvSpPr>
          <p:cNvPr id="508" name="Object 508"/>
          <p:cNvSpPr txBox="1"/>
          <p:nvPr/>
        </p:nvSpPr>
        <p:spPr>
          <a:xfrm>
            <a:off x="16057365" y="10185284"/>
            <a:ext cx="6772180" cy="1130300"/>
          </a:xfrm>
          <a:prstGeom prst="rect">
            <a:avLst/>
          </a:prstGeom>
        </p:spPr>
        <p:txBody>
          <a:bodyPr vert="horz" anchor="t" rtlCol="0" anchorCtr="0">
            <a:noAutofit/>
          </a:bodyPr>
          <a:lstStyle/>
          <a:p>
            <a:pPr algn="l">
              <a:lnSpc>
                <a:spcPct val="125000"/>
              </a:lnSpc>
            </a:pPr>
            <a:r>
              <a:rPr sz="3000" i="0" b="0" dirty="0" smtClean="0" lang="zh-CN">
                <a:solidFill>
                  <a:srgbClr val="4A4A4A"/>
                </a:solidFill>
                <a:latin typeface="OPPOSans-M"/>
                <a:ea typeface="OPPOSans-M"/>
              </a:rPr>
              <a:t>要把握好用户的浏览时间，安排合适的营销策略，能提高转化率</a:t>
            </a:r>
            <a:endParaRPr lang="zh-CN" altLang="en-US"/>
          </a:p>
        </p:txBody>
      </p:sp>
      <p:pic>
        <p:nvPicPr>
          <p:cNvPr id="509" name="image 509"/>
          <p:cNvPicPr>
            <a:picLocks noChangeAspect="1"/>
          </p:cNvPicPr>
          <p:nvPr/>
        </p:nvPicPr>
        <p:blipFill>
          <a:blip r:embed="rId509">
                </a:blip>
          <a:srcRect/>
          <a:stretch>
            <a:fillRect/>
          </a:stretch>
        </p:blipFill>
        <p:spPr>
          <a:xfrm rot="0" flipV="0" flipH="0">
            <a:off x="16158965" y="8113439"/>
            <a:ext cx="1321512" cy="1538323"/>
          </a:xfrm>
          <a:prstGeom prst="rect">
            <a:avLst/>
          </a:prstGeom>
        </p:spPr>
      </p:pic>
      <p:sp>
        <p:nvSpPr>
          <p:cNvPr id="5010" name="Object 5010"/>
          <p:cNvSpPr txBox="1"/>
          <p:nvPr/>
        </p:nvSpPr>
        <p:spPr>
          <a:xfrm>
            <a:off x="16286229" y="8217914"/>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结论</a:t>
            </a:r>
            <a:endParaRPr lang="zh-CN" altLang="en-US" sz="3210"/>
          </a:p>
          <a:p>
            <a:pPr algn="l">
              <a:lnSpc>
                <a:spcPct val="125000"/>
              </a:lnSpc>
            </a:pPr>
            <a:r>
              <a:rPr sz="3210" i="0" b="0" dirty="0" smtClean="0" lang="zh-CN">
                <a:solidFill>
                  <a:srgbClr val="FFFFFF"/>
                </a:solidFill>
                <a:latin typeface="OPPOSans-B"/>
                <a:ea typeface="OPPOSans-B"/>
              </a:rPr>
              <a:t>总结</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blip>
          <a:srcRect/>
          <a:stretch>
            <a:fillRect/>
          </a:stretch>
        </p:blipFill>
        <p:spPr>
          <a:xfrm rot="0" flipV="0" flipH="0">
            <a:off x="2044700" y="-25400"/>
            <a:ext cx="1625600" cy="1892300"/>
          </a:xfrm>
          <a:prstGeom prst="rect">
            <a:avLst/>
          </a:prstGeom>
        </p:spPr>
      </p:pic>
      <p:sp>
        <p:nvSpPr>
          <p:cNvPr id="602" name="Object 6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不同渠道点击量分析</a:t>
            </a:r>
            <a:endParaRPr lang="zh-CN" altLang="en-US"/>
          </a:p>
        </p:txBody>
      </p:sp>
      <p:sp>
        <p:nvSpPr>
          <p:cNvPr id="603" name="Object 603"/>
          <p:cNvSpPr txBox="1"/>
          <p:nvPr/>
        </p:nvSpPr>
        <p:spPr>
          <a:xfrm>
            <a:off x="1993900" y="7175253"/>
            <a:ext cx="8543147" cy="2260600"/>
          </a:xfrm>
          <a:prstGeom prst="rect">
            <a:avLst/>
          </a:prstGeom>
        </p:spPr>
        <p:txBody>
          <a:bodyPr vert="horz" anchor="t" rtlCol="0" anchorCtr="0">
            <a:noAutofit/>
          </a:bodyPr>
          <a:lstStyle/>
          <a:p>
            <a:pPr algn="l">
              <a:lnSpc>
                <a:spcPct val="125000"/>
              </a:lnSpc>
            </a:pPr>
            <a:r>
              <a:rPr sz="3000" i="0" b="1" dirty="0" smtClean="0" lang="zh-CN">
                <a:solidFill>
                  <a:srgbClr val="4A4A4A"/>
                </a:solidFill>
                <a:latin typeface="OPPOSans-B"/>
                <a:ea typeface="OPPOSans-B"/>
              </a:rPr>
              <a:t>提高路径</a:t>
            </a:r>
            <a:p>
              <a:pPr algn="l">
                <a:br>
                  <a:rPr lang="en-US" altLang="zh-CN" dirty="0"/>
                </a:br>
              </a:pPr>
              <a:endParaRPr lang="zh-CN" altLang="en-US" dirty="0" sz="3000"/>
            </a:p>
            <a:endParaRPr lang="zh-CN" altLang="en-US" sz="3000"/>
          </a:p>
          <a:p>
            <a:pPr algn="l">
              <a:lnSpc>
                <a:spcPct val="125000"/>
              </a:lnSpc>
            </a:pPr>
            <a:r>
              <a:rPr sz="3000" i="0" b="0" dirty="0" smtClean="0" lang="zh-CN">
                <a:solidFill>
                  <a:srgbClr val="4A4A4A"/>
                </a:solidFill>
                <a:latin typeface="OPPOSans-M"/>
                <a:ea typeface="OPPOSans-M"/>
              </a:rPr>
              <a:t>由于推广的渠道有限，应该在百度这里加大渠道投入，做好引流工作，而微博微信抖音需要维护渠道，提高转化率</a:t>
            </a:r>
            <a:endParaRPr lang="zh-CN" altLang="en-US"/>
          </a:p>
        </p:txBody>
      </p:sp>
      <p:pic>
        <p:nvPicPr>
          <p:cNvPr id="605" name="image 605"/>
          <p:cNvPicPr>
            <a:picLocks noChangeAspect="1"/>
          </p:cNvPicPr>
          <p:nvPr/>
        </p:nvPicPr>
        <p:blipFill>
          <a:blip r:embed="rId605">
                </a:blip>
          <a:srcRect/>
          <a:stretch>
            <a:fillRect/>
          </a:stretch>
        </p:blipFill>
        <p:spPr>
          <a:xfrm rot="0" flipV="0" flipH="0">
            <a:off x="2095500" y="5054846"/>
            <a:ext cx="1321512" cy="1538323"/>
          </a:xfrm>
          <a:prstGeom prst="rect">
            <a:avLst/>
          </a:prstGeom>
        </p:spPr>
      </p:pic>
      <p:sp>
        <p:nvSpPr>
          <p:cNvPr id="606" name="Object 606"/>
          <p:cNvSpPr txBox="1"/>
          <p:nvPr/>
        </p:nvSpPr>
        <p:spPr>
          <a:xfrm>
            <a:off x="2222764" y="5159322"/>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pic>
        <p:nvPicPr>
          <p:cNvPr id="607" name="image 607"/>
          <p:cNvPicPr>
            <a:picLocks noChangeAspect="1"/>
          </p:cNvPicPr>
          <p:nvPr/>
        </p:nvPicPr>
        <p:blipFill>
          <a:blip r:embed="rId607">
                </a:blip>
          <a:srcRect/>
          <a:stretch>
            <a:fillRect/>
          </a:stretch>
        </p:blipFill>
        <p:spPr>
          <a:xfrm rot="0" flipV="0" flipH="0">
            <a:off x="12480147" y="1955800"/>
            <a:ext cx="9722294" cy="102324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2044700" y="-25400"/>
            <a:ext cx="1625600" cy="1892300"/>
          </a:xfrm>
          <a:prstGeom prst="rect">
            <a:avLst/>
          </a:prstGeom>
        </p:spPr>
      </p:pic>
      <p:sp>
        <p:nvSpPr>
          <p:cNvPr id="702" name="Object 702"/>
          <p:cNvSpPr txBox="1"/>
          <p:nvPr/>
        </p:nvSpPr>
        <p:spPr>
          <a:xfrm>
            <a:off x="3828663" y="901700"/>
            <a:ext cx="8227726"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广告转化情况分析</a:t>
            </a:r>
            <a:endParaRPr lang="zh-CN" altLang="en-US"/>
          </a:p>
        </p:txBody>
      </p:sp>
      <p:pic>
        <p:nvPicPr>
          <p:cNvPr id="703" name="image 703"/>
          <p:cNvPicPr>
            <a:picLocks noChangeAspect="1"/>
          </p:cNvPicPr>
          <p:nvPr/>
        </p:nvPicPr>
        <p:blipFill>
          <a:blip r:embed="rId703">
                </a:blip>
          <a:srcRect/>
          <a:stretch>
            <a:fillRect/>
          </a:stretch>
        </p:blipFill>
        <p:spPr>
          <a:xfrm rot="0" flipV="0" flipH="0">
            <a:off x="11114474" y="3012273"/>
            <a:ext cx="11111439" cy="8729195"/>
          </a:xfrm>
          <a:prstGeom prst="rect">
            <a:avLst/>
          </a:prstGeom>
        </p:spPr>
      </p:pic>
      <p:sp>
        <p:nvSpPr>
          <p:cNvPr id="704" name="Object 704"/>
          <p:cNvSpPr txBox="1"/>
          <p:nvPr/>
        </p:nvSpPr>
        <p:spPr>
          <a:xfrm>
            <a:off x="1993900" y="7175253"/>
            <a:ext cx="8543147" cy="2260600"/>
          </a:xfrm>
          <a:prstGeom prst="rect">
            <a:avLst/>
          </a:prstGeom>
        </p:spPr>
        <p:txBody>
          <a:bodyPr vert="horz" anchor="t" rtlCol="0" anchorCtr="0">
            <a:noAutofit/>
          </a:bodyPr>
          <a:lstStyle/>
          <a:p>
            <a:pPr algn="l">
              <a:lnSpc>
                <a:spcPct val="125000"/>
              </a:lnSpc>
            </a:pPr>
            <a:r>
              <a:rPr sz="3000" i="0" b="1" dirty="0" smtClean="0" lang="zh-CN">
                <a:solidFill>
                  <a:srgbClr val="4A4A4A"/>
                </a:solidFill>
                <a:latin typeface="OPPOSans-B"/>
                <a:ea typeface="OPPOSans-B"/>
              </a:rPr>
              <a:t>提高路径</a:t>
            </a:r>
            <a:p>
              <a:pPr algn="l">
                <a:br>
                  <a:rPr lang="en-US" altLang="zh-CN" dirty="0"/>
                </a:br>
              </a:pPr>
              <a:endParaRPr lang="zh-CN" altLang="en-US" dirty="0" sz="3000"/>
            </a:p>
            <a:endParaRPr lang="zh-CN" altLang="en-US" sz="3000"/>
          </a:p>
          <a:p>
            <a:pPr algn="l">
              <a:lnSpc>
                <a:spcPct val="125000"/>
              </a:lnSpc>
            </a:pPr>
            <a:r>
              <a:rPr sz="3000" i="0" b="0" dirty="0" smtClean="0" lang="zh-CN">
                <a:solidFill>
                  <a:srgbClr val="4A4A4A"/>
                </a:solidFill>
                <a:latin typeface="OPPOSans-M"/>
                <a:ea typeface="OPPOSans-M"/>
              </a:rPr>
              <a:t>由于推广的渠道有限，应该在百度这里加大渠道投入，做好引流工作，而微博微信抖音需要维护渠道，提高转化率</a:t>
            </a:r>
            <a:endParaRPr lang="zh-CN" altLang="en-US"/>
          </a:p>
        </p:txBody>
      </p:sp>
      <p:pic>
        <p:nvPicPr>
          <p:cNvPr id="706" name="image 706"/>
          <p:cNvPicPr>
            <a:picLocks noChangeAspect="1"/>
          </p:cNvPicPr>
          <p:nvPr/>
        </p:nvPicPr>
        <p:blipFill>
          <a:blip r:embed="rId706">
                </a:blip>
          <a:srcRect/>
          <a:stretch>
            <a:fillRect/>
          </a:stretch>
        </p:blipFill>
        <p:spPr>
          <a:xfrm rot="0" flipV="0" flipH="0">
            <a:off x="2095500" y="5054846"/>
            <a:ext cx="1321512" cy="1538323"/>
          </a:xfrm>
          <a:prstGeom prst="rect">
            <a:avLst/>
          </a:prstGeom>
        </p:spPr>
      </p:pic>
      <p:sp>
        <p:nvSpPr>
          <p:cNvPr id="707" name="Object 707"/>
          <p:cNvSpPr txBox="1"/>
          <p:nvPr/>
        </p:nvSpPr>
        <p:spPr>
          <a:xfrm>
            <a:off x="2222764" y="5159322"/>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2044700" y="-25400"/>
            <a:ext cx="1625600" cy="1892300"/>
          </a:xfrm>
          <a:prstGeom prst="rect">
            <a:avLst/>
          </a:prstGeom>
        </p:spPr>
      </p:pic>
      <p:sp>
        <p:nvSpPr>
          <p:cNvPr id="802" name="Object 802"/>
          <p:cNvSpPr txBox="1"/>
          <p:nvPr/>
        </p:nvSpPr>
        <p:spPr>
          <a:xfrm>
            <a:off x="3828663" y="901700"/>
            <a:ext cx="9511094"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广告成本与收益统计</a:t>
            </a:r>
            <a:endParaRPr lang="zh-CN" altLang="en-US"/>
          </a:p>
        </p:txBody>
      </p:sp>
      <p:sp>
        <p:nvSpPr>
          <p:cNvPr id="803" name="Object 803"/>
          <p:cNvSpPr txBox="1"/>
          <p:nvPr/>
        </p:nvSpPr>
        <p:spPr>
          <a:xfrm>
            <a:off x="5702538" y="10315398"/>
            <a:ext cx="8543147" cy="1130300"/>
          </a:xfrm>
          <a:prstGeom prst="rect">
            <a:avLst/>
          </a:prstGeom>
        </p:spPr>
        <p:txBody>
          <a:bodyPr vert="horz" anchor="t" rtlCol="0" anchorCtr="0">
            <a:noAutofit/>
          </a:bodyPr>
          <a:lstStyle/>
          <a:p>
            <a:pPr algn="l">
              <a:lnSpc>
                <a:spcPct val="125000"/>
              </a:lnSpc>
            </a:pPr>
            <a:r>
              <a:rPr sz="3000" i="0" b="1" dirty="0" smtClean="0" lang="zh-CN">
                <a:solidFill>
                  <a:srgbClr val="4A4A4A"/>
                </a:solidFill>
                <a:latin typeface="OPPOSans-B"/>
                <a:ea typeface="OPPOSans-B"/>
              </a:rPr>
              <a:t>收益统计</a:t>
            </a:r>
            <a:p>
              <a:pPr algn="l">
                <a:br>
                  <a:rPr lang="en-US" altLang="zh-CN" dirty="0"/>
                </a:br>
              </a:pPr>
              <a:endParaRPr lang="zh-CN" altLang="en-US" dirty="0" sz="3000"/>
            </a:p>
            <a:endParaRPr lang="zh-CN" altLang="en-US" sz="3000"/>
          </a:p>
          <a:p>
            <a:pPr algn="l">
              <a:lnSpc>
                <a:spcPct val="125000"/>
              </a:lnSpc>
            </a:pPr>
            <a:r>
              <a:rPr sz="3000" i="0" b="0" dirty="0" smtClean="0" lang="zh-CN">
                <a:solidFill>
                  <a:srgbClr val="4A4A4A"/>
                </a:solidFill>
                <a:latin typeface="OPPOSans-M"/>
                <a:ea typeface="OPPOSans-M"/>
              </a:rPr>
              <a:t>总收益 50000 元，收益率 25%</a:t>
            </a:r>
            <a:endParaRPr lang="zh-CN" altLang="en-US"/>
          </a:p>
        </p:txBody>
      </p:sp>
      <p:pic>
        <p:nvPicPr>
          <p:cNvPr id="805" name="image 805"/>
          <p:cNvPicPr>
            <a:picLocks noChangeAspect="1"/>
          </p:cNvPicPr>
          <p:nvPr/>
        </p:nvPicPr>
        <p:blipFill>
          <a:blip r:embed="rId805">
                </a:blip>
          <a:srcRect/>
          <a:stretch>
            <a:fillRect/>
          </a:stretch>
        </p:blipFill>
        <p:spPr>
          <a:xfrm rot="0" flipV="0" flipH="0">
            <a:off x="3930263" y="10122022"/>
            <a:ext cx="1321512" cy="1538323"/>
          </a:xfrm>
          <a:prstGeom prst="rect">
            <a:avLst/>
          </a:prstGeom>
        </p:spPr>
      </p:pic>
      <p:sp>
        <p:nvSpPr>
          <p:cNvPr id="806" name="Object 806"/>
          <p:cNvSpPr txBox="1"/>
          <p:nvPr/>
        </p:nvSpPr>
        <p:spPr>
          <a:xfrm>
            <a:off x="4057527" y="10226498"/>
            <a:ext cx="1572127" cy="1219200"/>
          </a:xfrm>
          <a:prstGeom prst="rect">
            <a:avLst/>
          </a:prstGeom>
        </p:spPr>
        <p:txBody>
          <a:bodyPr vert="horz" anchor="t" rtlCol="0" anchorCtr="0">
            <a:noAutofit/>
          </a:bodyPr>
          <a:lstStyle/>
          <a:p>
            <a:pPr algn="l">
              <a:lnSpc>
                <a:spcPct val="125000"/>
              </a:lnSpc>
            </a:pPr>
            <a:r>
              <a:rPr sz="3210" i="0" b="0" dirty="0" smtClean="0" lang="zh-CN">
                <a:solidFill>
                  <a:srgbClr val="FFFFFF"/>
                </a:solidFill>
                <a:latin typeface="OPPOSans-B"/>
                <a:ea typeface="OPPOSans-B"/>
              </a:rPr>
              <a:t>数据</a:t>
            </a:r>
            <a:endParaRPr lang="zh-CN" altLang="en-US" sz="3210"/>
          </a:p>
          <a:p>
            <a:pPr algn="l">
              <a:lnSpc>
                <a:spcPct val="125000"/>
              </a:lnSpc>
            </a:pPr>
            <a:r>
              <a:rPr sz="3210" i="0" b="0" dirty="0" smtClean="0" lang="zh-CN">
                <a:solidFill>
                  <a:srgbClr val="FFFFFF"/>
                </a:solidFill>
                <a:latin typeface="OPPOSans-B"/>
                <a:ea typeface="OPPOSans-B"/>
              </a:rPr>
              <a:t>分析</a:t>
            </a:r>
            <a:endParaRPr lang="zh-CN" altLang="en-US"/>
          </a:p>
        </p:txBody>
      </p:sp>
      <p:pic>
        <p:nvPicPr>
          <p:cNvPr id="807" name="image 807"/>
          <p:cNvPicPr>
            <a:picLocks noChangeAspect="1"/>
          </p:cNvPicPr>
          <p:nvPr/>
        </p:nvPicPr>
        <p:blipFill>
          <a:blip r:embed="rId807">
                </a:blip>
          <a:srcRect/>
          <a:stretch>
            <a:fillRect/>
          </a:stretch>
        </p:blipFill>
        <p:spPr>
          <a:xfrm rot="0" flipV="0" flipH="0">
            <a:off x="1415747" y="4358950"/>
            <a:ext cx="21391791" cy="49980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2044700" y="-25400"/>
            <a:ext cx="1625600" cy="1892300"/>
          </a:xfrm>
          <a:prstGeom prst="rect">
            <a:avLst/>
          </a:prstGeom>
        </p:spPr>
      </p:pic>
      <p:sp>
        <p:nvSpPr>
          <p:cNvPr id="902" name="Object 902"/>
          <p:cNvSpPr txBox="1"/>
          <p:nvPr/>
        </p:nvSpPr>
        <p:spPr>
          <a:xfrm>
            <a:off x="3828663" y="901700"/>
            <a:ext cx="8227726" cy="977900"/>
          </a:xfrm>
          <a:prstGeom prst="rect">
            <a:avLst/>
          </a:prstGeom>
        </p:spPr>
        <p:txBody>
          <a:bodyPr vert="horz" anchor="t" rtlCol="0" anchorCtr="0">
            <a:noAutofit/>
          </a:bodyPr>
          <a:lstStyle/>
          <a:p>
            <a:pPr algn="l">
              <a:lnSpc>
                <a:spcPct val="100000"/>
              </a:lnSpc>
            </a:pPr>
            <a:r>
              <a:rPr sz="6400" i="0" b="0" dirty="0" smtClean="0" lang="zh-CN">
                <a:solidFill>
                  <a:srgbClr val="003160"/>
                </a:solidFill>
                <a:latin typeface="OPPOSans-H"/>
                <a:ea typeface="OPPOSans-H"/>
              </a:rPr>
              <a:t>人群地区分布分析</a:t>
            </a:r>
            <a:endParaRPr lang="zh-CN" altLang="en-US"/>
          </a:p>
        </p:txBody>
      </p:sp>
      <p:pic>
        <p:nvPicPr>
          <p:cNvPr id="903" name="image 903"/>
          <p:cNvPicPr>
            <a:picLocks noChangeAspect="1"/>
          </p:cNvPicPr>
          <p:nvPr/>
        </p:nvPicPr>
        <p:blipFill>
          <a:blip r:embed="rId903">
                </a:blip>
          <a:srcRect/>
          <a:stretch>
            <a:fillRect/>
          </a:stretch>
        </p:blipFill>
        <p:spPr>
          <a:xfrm rot="0" flipV="0" flipH="0">
            <a:off x="20632354" y="3024853"/>
            <a:ext cx="1321512" cy="1538323"/>
          </a:xfrm>
          <a:prstGeom prst="rect">
            <a:avLst/>
          </a:prstGeom>
        </p:spPr>
      </p:pic>
      <p:sp>
        <p:nvSpPr>
          <p:cNvPr id="904" name="Object 904"/>
          <p:cNvSpPr txBox="1"/>
          <p:nvPr/>
        </p:nvSpPr>
        <p:spPr>
          <a:xfrm>
            <a:off x="20759618" y="3129328"/>
            <a:ext cx="1572127" cy="1219200"/>
          </a:xfrm>
          <a:prstGeom prst="rect">
            <a:avLst/>
          </a:prstGeom>
        </p:spPr>
        <p:txBody>
          <a:bodyPr vert="horz" anchor="t" rtlCol="0" anchorCtr="0">
            <a:noAutofit/>
          </a:bodyPr>
          <a:lstStyle/>
          <a:p>
            <a:pPr algn="l">
              <a:lnSpc>
                <a:spcPct val="125000"/>
              </a:lnSpc>
            </a:pPr>
            <a:r>
              <a:rPr sz="3210" i="0" b="1" dirty="0" smtClean="0" lang="zh-CN">
                <a:solidFill>
                  <a:srgbClr val="FFFFFF"/>
                </a:solidFill>
                <a:latin typeface="OPPOSans-B"/>
                <a:ea typeface="OPPOSans-B"/>
              </a:rPr>
              <a:t>数据</a:t>
            </a:r>
            <a:endParaRPr lang="zh-CN" altLang="en-US" sz="3210"/>
          </a:p>
          <a:p>
            <a:pPr algn="l">
              <a:lnSpc>
                <a:spcPct val="125000"/>
              </a:lnSpc>
            </a:pPr>
            <a:r>
              <a:rPr sz="3210" i="0" b="1" dirty="0" smtClean="0" lang="zh-CN">
                <a:solidFill>
                  <a:srgbClr val="FFFFFF"/>
                </a:solidFill>
                <a:latin typeface="OPPOSans-B"/>
                <a:ea typeface="OPPOSans-B"/>
              </a:rPr>
              <a:t>分析</a:t>
            </a:r>
            <a:endParaRPr lang="zh-CN" altLang="en-US"/>
          </a:p>
        </p:txBody>
      </p:sp>
      <p:pic>
        <p:nvPicPr>
          <p:cNvPr id="905" name="image 905"/>
          <p:cNvPicPr>
            <a:picLocks noChangeAspect="1"/>
          </p:cNvPicPr>
          <p:nvPr/>
        </p:nvPicPr>
        <p:blipFill>
          <a:blip r:embed="rId905">
            <a:alphaModFix amt="55181"/>
          </a:blip>
          <a:srcRect/>
          <a:stretch>
            <a:fillRect/>
          </a:stretch>
        </p:blipFill>
        <p:spPr>
          <a:xfrm rot="0" flipV="0" flipH="0">
            <a:off x="1519725" y="1783379"/>
            <a:ext cx="16032765" cy="11520177"/>
          </a:xfrm>
          <a:prstGeom prst="rect">
            <a:avLst/>
          </a:prstGeom>
        </p:spPr>
      </p:pic>
      <p:sp>
        <p:nvSpPr>
          <p:cNvPr id="906" name="Object 906"/>
          <p:cNvSpPr txBox="1"/>
          <p:nvPr/>
        </p:nvSpPr>
        <p:spPr>
          <a:xfrm>
            <a:off x="15921619" y="5202293"/>
            <a:ext cx="6155161" cy="3390900"/>
          </a:xfrm>
          <a:prstGeom prst="rect">
            <a:avLst/>
          </a:prstGeom>
        </p:spPr>
        <p:txBody>
          <a:bodyPr vert="horz" anchor="t" rtlCol="0" anchorCtr="0">
            <a:noAutofit/>
          </a:bodyPr>
          <a:lstStyle/>
          <a:p>
            <a:pPr algn="r">
              <a:lnSpc>
                <a:spcPct val="125000"/>
              </a:lnSpc>
            </a:pPr>
            <a:r>
              <a:rPr sz="3000" i="0" b="1" dirty="0" smtClean="0" lang="zh-CN">
                <a:solidFill>
                  <a:srgbClr val="4A4A4A"/>
                </a:solidFill>
                <a:latin typeface="OPPOSans-B"/>
                <a:ea typeface="OPPOSans-B"/>
              </a:rPr>
              <a:t>北上广主力军</a:t>
            </a:r>
            <a:p>
              <a:pPr algn="r">
                <a:br>
                  <a:rPr lang="en-US" altLang="zh-CN" dirty="0"/>
                </a:br>
              </a:pPr>
              <a:endParaRPr lang="zh-CN" altLang="en-US" dirty="0" sz="3000"/>
            </a:p>
            <a:endParaRPr lang="zh-CN" altLang="en-US" sz="3000"/>
          </a:p>
          <a:p>
            <a:pPr algn="r">
              <a:lnSpc>
                <a:spcPct val="125000"/>
              </a:lnSpc>
            </a:pPr>
            <a:r>
              <a:rPr sz="3000" i="0" b="0" dirty="0" smtClean="0" lang="zh-CN">
                <a:solidFill>
                  <a:srgbClr val="4A4A4A"/>
                </a:solidFill>
                <a:latin typeface="OPPOSans-M"/>
                <a:ea typeface="OPPOSans-M"/>
              </a:rPr>
              <a:t>用户主要来自北上广</a:t>
            </a:r>
            <a:p>
              <a:pPr algn="r">
                <a:br>
                  <a:rPr lang="en-US" altLang="zh-CN" dirty="0"/>
                </a:br>
              </a:pPr>
              <a:endParaRPr lang="zh-CN" altLang="en-US" dirty="0" sz="3000"/>
            </a:p>
            <a:endParaRPr lang="zh-CN" altLang="en-US" sz="3000"/>
          </a:p>
          <a:p>
            <a:pPr algn="r">
              <a:lnSpc>
                <a:spcPct val="125000"/>
              </a:lnSpc>
            </a:pPr>
            <a:p>
              <a:pPr algn="r">
                <a:br>
                  <a:rPr lang="en-US" altLang="zh-CN" dirty="0"/>
                </a:br>
              </a:pPr>
              <a:endParaRPr lang="zh-CN" altLang="en-US" dirty="0" sz="3000"/>
            </a:p>
            <a:endParaRPr lang="zh-CN" altLang="en-US" sz="3000"/>
          </a:p>
          <a:p>
            <a:pPr algn="r">
              <a:lnSpc>
                <a:spcPct val="125000"/>
              </a:lnSpc>
            </a:pPr>
            <a:p>
              <a:pPr algn="r">
                <a:br>
                  <a:rPr lang="en-US" altLang="zh-CN" dirty="0"/>
                </a:br>
              </a:pPr>
              <a:endParaRPr lang="zh-CN" altLang="en-US" dirty="0" sz="3000"/>
            </a:p>
            <a:r>
              <a:rPr sz="3000" i="0" b="1" dirty="0" smtClean="0" lang="zh-CN">
                <a:solidFill>
                  <a:srgbClr val="4A4A4A"/>
                </a:solidFill>
                <a:latin typeface="OPPOSans-B"/>
                <a:ea typeface="OPPOSans-B"/>
              </a:rPr>
              <a:t>江浙川市场潜力</a:t>
            </a:r>
            <a:p>
              <a:pPr algn="r">
                <a:br>
                  <a:rPr lang="en-US" altLang="zh-CN" dirty="0"/>
                </a:br>
              </a:pPr>
              <a:endParaRPr lang="zh-CN" altLang="en-US" dirty="0" sz="3000"/>
            </a:p>
            <a:endParaRPr lang="zh-CN" altLang="en-US" sz="3000"/>
          </a:p>
          <a:p>
            <a:pPr algn="r">
              <a:lnSpc>
                <a:spcPct val="125000"/>
              </a:lnSpc>
            </a:pPr>
            <a:r>
              <a:rPr sz="3000" i="0" b="0" dirty="0" smtClean="0" lang="zh-CN">
                <a:solidFill>
                  <a:srgbClr val="4A4A4A"/>
                </a:solidFill>
                <a:latin typeface="OPPOSans-M"/>
                <a:ea typeface="OPPOSans-M"/>
              </a:rPr>
              <a:t>江浙川的发展潜力较大，后续可有选择性地投放资源</a:t>
            </a:r>
            <a:endParaRPr lang="zh-CN" altLang="en-US"/>
          </a:p>
        </p:txBody>
      </p:sp>
      <p:grpSp>
        <p:nvGrpSpPr>
          <p:cNvPr id="908" name="组合 908"/>
          <p:cNvGrpSpPr/>
          <p:nvPr/>
        </p:nvGrpSpPr>
        <p:grpSpPr>
          <a:xfrm>
            <a:off x="11759833" y="5820476"/>
            <a:ext cx="1193800" cy="838200"/>
            <a:chOff x="11759833" y="5820476"/>
            <a:chExt cx="1193800" cy="838200"/>
          </a:xfrm>
        </p:grpSpPr>
        <p:pic>
          <p:nvPicPr>
            <p:cNvPr id="909" name="image 909"/>
            <p:cNvPicPr>
              <a:picLocks noChangeAspect="1"/>
            </p:cNvPicPr>
            <p:nvPr/>
          </p:nvPicPr>
          <p:blipFill>
            <a:blip r:embed="rId909">
                </a:blip>
            <a:srcRect/>
            <a:stretch>
              <a:fillRect/>
            </a:stretch>
          </p:blipFill>
          <p:spPr>
            <a:xfrm rot="0" flipV="0" flipH="0">
              <a:off x="11759833" y="5820476"/>
              <a:ext cx="1193800" cy="838200"/>
            </a:xfrm>
            <a:prstGeom prst="rect">
              <a:avLst/>
            </a:prstGeom>
          </p:spPr>
        </p:pic>
        <p:sp>
          <p:nvSpPr>
            <p:cNvPr id="9010" name="Object 9010"/>
            <p:cNvSpPr txBox="1"/>
            <p:nvPr/>
          </p:nvSpPr>
          <p:spPr>
            <a:xfrm>
              <a:off x="11937633" y="5939856"/>
              <a:ext cx="876300" cy="381000"/>
            </a:xfrm>
            <a:prstGeom prst="rect">
              <a:avLst/>
            </a:prstGeom>
          </p:spPr>
          <p:txBody>
            <a:bodyPr vert="horz" anchor="t" rtlCol="0" anchorCtr="0">
              <a:noAutofit/>
            </a:bodyPr>
            <a:lstStyle/>
            <a:p>
              <a:pPr algn="ctr">
                <a:lnSpc>
                  <a:spcPct val="100000"/>
                </a:lnSpc>
              </a:pPr>
              <a:r>
                <a:rPr sz="2500" i="0" b="1" dirty="0" smtClean="0" lang="zh-CN">
                  <a:solidFill>
                    <a:srgbClr val="FEFCFC"/>
                  </a:solidFill>
                  <a:latin typeface="OPPOSans-B"/>
                  <a:ea typeface="OPPOSans-B"/>
                </a:rPr>
                <a:t>650</a:t>
              </a:r>
              <a:endParaRPr lang="zh-CN" altLang="en-US"/>
            </a:p>
          </p:txBody>
        </p:sp>
      </p:grpSp>
      <p:grpSp>
        <p:nvGrpSpPr>
          <p:cNvPr id="9011" name="组合 9011"/>
          <p:cNvGrpSpPr/>
          <p:nvPr/>
        </p:nvGrpSpPr>
        <p:grpSpPr>
          <a:xfrm>
            <a:off x="12528168" y="7949727"/>
            <a:ext cx="1193800" cy="838200"/>
            <a:chOff x="12528168" y="7949727"/>
            <a:chExt cx="1193800" cy="838200"/>
          </a:xfrm>
        </p:grpSpPr>
        <p:pic>
          <p:nvPicPr>
            <p:cNvPr id="9012" name="image 9012"/>
            <p:cNvPicPr>
              <a:picLocks noChangeAspect="1"/>
            </p:cNvPicPr>
            <p:nvPr/>
          </p:nvPicPr>
          <p:blipFill>
            <a:blip r:embed="rId9012">
                </a:blip>
            <a:srcRect/>
            <a:stretch>
              <a:fillRect/>
            </a:stretch>
          </p:blipFill>
          <p:spPr>
            <a:xfrm rot="0" flipV="0" flipH="0">
              <a:off x="12528168" y="7949727"/>
              <a:ext cx="1193800" cy="838200"/>
            </a:xfrm>
            <a:prstGeom prst="rect">
              <a:avLst/>
            </a:prstGeom>
          </p:spPr>
        </p:pic>
        <p:sp>
          <p:nvSpPr>
            <p:cNvPr id="9013" name="Object 9013"/>
            <p:cNvSpPr txBox="1"/>
            <p:nvPr/>
          </p:nvSpPr>
          <p:spPr>
            <a:xfrm>
              <a:off x="12705968" y="8069107"/>
              <a:ext cx="876300" cy="381000"/>
            </a:xfrm>
            <a:prstGeom prst="rect">
              <a:avLst/>
            </a:prstGeom>
          </p:spPr>
          <p:txBody>
            <a:bodyPr vert="horz" anchor="t" rtlCol="0" anchorCtr="0">
              <a:noAutofit/>
            </a:bodyPr>
            <a:lstStyle/>
            <a:p>
              <a:pPr algn="ctr">
                <a:lnSpc>
                  <a:spcPct val="100000"/>
                </a:lnSpc>
              </a:pPr>
              <a:r>
                <a:rPr sz="2500" i="0" b="1" dirty="0" smtClean="0" lang="zh-CN">
                  <a:solidFill>
                    <a:srgbClr val="FEFCFC"/>
                  </a:solidFill>
                  <a:latin typeface="OPPOSans-B"/>
                  <a:ea typeface="OPPOSans-B"/>
                </a:rPr>
                <a:t>400</a:t>
              </a:r>
              <a:endParaRPr lang="zh-CN" altLang="en-US"/>
            </a:p>
          </p:txBody>
        </p:sp>
      </p:grpSp>
      <p:grpSp>
        <p:nvGrpSpPr>
          <p:cNvPr id="9014" name="组合 9014"/>
          <p:cNvGrpSpPr/>
          <p:nvPr/>
        </p:nvGrpSpPr>
        <p:grpSpPr>
          <a:xfrm>
            <a:off x="12528168" y="9507593"/>
            <a:ext cx="1193800" cy="838200"/>
            <a:chOff x="12528168" y="9507593"/>
            <a:chExt cx="1193800" cy="838200"/>
          </a:xfrm>
        </p:grpSpPr>
        <p:pic>
          <p:nvPicPr>
            <p:cNvPr id="9015" name="image 9015"/>
            <p:cNvPicPr>
              <a:picLocks noChangeAspect="1"/>
            </p:cNvPicPr>
            <p:nvPr/>
          </p:nvPicPr>
          <p:blipFill>
            <a:blip r:embed="rId9015">
                </a:blip>
            <a:srcRect/>
            <a:stretch>
              <a:fillRect/>
            </a:stretch>
          </p:blipFill>
          <p:spPr>
            <a:xfrm rot="0" flipV="0" flipH="0">
              <a:off x="12528168" y="9507593"/>
              <a:ext cx="1193800" cy="838200"/>
            </a:xfrm>
            <a:prstGeom prst="rect">
              <a:avLst/>
            </a:prstGeom>
          </p:spPr>
        </p:pic>
        <p:sp>
          <p:nvSpPr>
            <p:cNvPr id="9016" name="Object 9016"/>
            <p:cNvSpPr txBox="1"/>
            <p:nvPr/>
          </p:nvSpPr>
          <p:spPr>
            <a:xfrm>
              <a:off x="12705968" y="9626973"/>
              <a:ext cx="876300" cy="381000"/>
            </a:xfrm>
            <a:prstGeom prst="rect">
              <a:avLst/>
            </a:prstGeom>
          </p:spPr>
          <p:txBody>
            <a:bodyPr vert="horz" anchor="t" rtlCol="0" anchorCtr="0">
              <a:noAutofit/>
            </a:bodyPr>
            <a:lstStyle/>
            <a:p>
              <a:pPr algn="ctr">
                <a:lnSpc>
                  <a:spcPct val="100000"/>
                </a:lnSpc>
              </a:pPr>
              <a:r>
                <a:rPr sz="2500" i="0" b="1" dirty="0" smtClean="0" lang="zh-CN">
                  <a:solidFill>
                    <a:srgbClr val="FEFCFC"/>
                  </a:solidFill>
                  <a:latin typeface="OPPOSans-B"/>
                  <a:ea typeface="OPPOSans-B"/>
                </a:rPr>
                <a:t>330</a:t>
              </a:r>
              <a:endParaRPr lang="zh-CN" altLang="en-US"/>
            </a:p>
          </p:txBody>
        </p:sp>
      </p:grpSp>
      <p:grpSp>
        <p:nvGrpSpPr>
          <p:cNvPr id="9017" name="组合 9017"/>
          <p:cNvGrpSpPr/>
          <p:nvPr/>
        </p:nvGrpSpPr>
        <p:grpSpPr>
          <a:xfrm>
            <a:off x="11048633" y="10845327"/>
            <a:ext cx="1193800" cy="838200"/>
            <a:chOff x="11048633" y="10845327"/>
            <a:chExt cx="1193800" cy="838200"/>
          </a:xfrm>
        </p:grpSpPr>
        <p:pic>
          <p:nvPicPr>
            <p:cNvPr id="9018" name="image 9018"/>
            <p:cNvPicPr>
              <a:picLocks noChangeAspect="1"/>
            </p:cNvPicPr>
            <p:nvPr/>
          </p:nvPicPr>
          <p:blipFill>
            <a:blip r:embed="rId9018">
                </a:blip>
            <a:srcRect/>
            <a:stretch>
              <a:fillRect/>
            </a:stretch>
          </p:blipFill>
          <p:spPr>
            <a:xfrm rot="0" flipV="0" flipH="0">
              <a:off x="11048633" y="10845327"/>
              <a:ext cx="1193800" cy="838200"/>
            </a:xfrm>
            <a:prstGeom prst="rect">
              <a:avLst/>
            </a:prstGeom>
          </p:spPr>
        </p:pic>
        <p:sp>
          <p:nvSpPr>
            <p:cNvPr id="9019" name="Object 9019"/>
            <p:cNvSpPr txBox="1"/>
            <p:nvPr/>
          </p:nvSpPr>
          <p:spPr>
            <a:xfrm>
              <a:off x="11226433" y="10964707"/>
              <a:ext cx="876300" cy="381000"/>
            </a:xfrm>
            <a:prstGeom prst="rect">
              <a:avLst/>
            </a:prstGeom>
          </p:spPr>
          <p:txBody>
            <a:bodyPr vert="horz" anchor="t" rtlCol="0" anchorCtr="0">
              <a:noAutofit/>
            </a:bodyPr>
            <a:lstStyle/>
            <a:p>
              <a:pPr algn="ctr">
                <a:lnSpc>
                  <a:spcPct val="100000"/>
                </a:lnSpc>
              </a:pPr>
              <a:r>
                <a:rPr sz="2500" i="0" b="1" dirty="0" smtClean="0" lang="zh-CN">
                  <a:solidFill>
                    <a:srgbClr val="FEFCFC"/>
                  </a:solidFill>
                  <a:latin typeface="OPPOSans-B"/>
                  <a:ea typeface="OPPOSans-B"/>
                </a:rPr>
                <a:t>750</a:t>
              </a:r>
              <a:endParaRPr lang="zh-CN" altLang="en-US"/>
            </a:p>
          </p:txBody>
        </p:sp>
      </p:grpSp>
      <p:grpSp>
        <p:nvGrpSpPr>
          <p:cNvPr id="9020" name="组合 9020"/>
          <p:cNvGrpSpPr/>
          <p:nvPr/>
        </p:nvGrpSpPr>
        <p:grpSpPr>
          <a:xfrm>
            <a:off x="13487033" y="8669393"/>
            <a:ext cx="1193800" cy="838200"/>
            <a:chOff x="13487033" y="8669393"/>
            <a:chExt cx="1193800" cy="838200"/>
          </a:xfrm>
        </p:grpSpPr>
        <p:pic>
          <p:nvPicPr>
            <p:cNvPr id="9021" name="image 9021"/>
            <p:cNvPicPr>
              <a:picLocks noChangeAspect="1"/>
            </p:cNvPicPr>
            <p:nvPr/>
          </p:nvPicPr>
          <p:blipFill>
            <a:blip r:embed="rId9021">
                </a:blip>
            <a:srcRect/>
            <a:stretch>
              <a:fillRect/>
            </a:stretch>
          </p:blipFill>
          <p:spPr>
            <a:xfrm rot="0" flipV="0" flipH="0">
              <a:off x="13487033" y="8669393"/>
              <a:ext cx="1193800" cy="838200"/>
            </a:xfrm>
            <a:prstGeom prst="rect">
              <a:avLst/>
            </a:prstGeom>
          </p:spPr>
        </p:pic>
        <p:sp>
          <p:nvSpPr>
            <p:cNvPr id="9022" name="Object 9022"/>
            <p:cNvSpPr txBox="1"/>
            <p:nvPr/>
          </p:nvSpPr>
          <p:spPr>
            <a:xfrm>
              <a:off x="13664833" y="8788773"/>
              <a:ext cx="876300" cy="381000"/>
            </a:xfrm>
            <a:prstGeom prst="rect">
              <a:avLst/>
            </a:prstGeom>
          </p:spPr>
          <p:txBody>
            <a:bodyPr vert="horz" anchor="t" rtlCol="0" anchorCtr="0">
              <a:noAutofit/>
            </a:bodyPr>
            <a:lstStyle/>
            <a:p>
              <a:pPr algn="ctr">
                <a:lnSpc>
                  <a:spcPct val="100000"/>
                </a:lnSpc>
              </a:pPr>
              <a:r>
                <a:rPr sz="2500" i="0" b="1" dirty="0" smtClean="0" lang="zh-CN">
                  <a:solidFill>
                    <a:srgbClr val="FEFCFC"/>
                  </a:solidFill>
                  <a:latin typeface="OPPOSans-B"/>
                  <a:ea typeface="OPPOSans-B"/>
                </a:rPr>
                <a:t>650</a:t>
              </a:r>
              <a:endParaRPr lang="zh-CN" alt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2020-12-02T14:37:21.888Z</dcterms:created>
  <dcterms:modified xsi:type="dcterms:W3CDTF">2020-12-02T14:37:21.888Z</dcterms:modified>
</cp:coreProperties>
</file>